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docx" ContentType="application/vnd.openxmlformats-officedocument.wordprocessingml.document"/>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8" r:id="rId2"/>
    <p:sldId id="268" r:id="rId3"/>
    <p:sldId id="290" r:id="rId4"/>
    <p:sldId id="283" r:id="rId5"/>
    <p:sldId id="262" r:id="rId6"/>
    <p:sldId id="278" r:id="rId7"/>
    <p:sldId id="301" r:id="rId8"/>
    <p:sldId id="302" r:id="rId9"/>
    <p:sldId id="269" r:id="rId10"/>
    <p:sldId id="279" r:id="rId11"/>
    <p:sldId id="289" r:id="rId12"/>
    <p:sldId id="285" r:id="rId13"/>
    <p:sldId id="273" r:id="rId14"/>
    <p:sldId id="270" r:id="rId15"/>
    <p:sldId id="280" r:id="rId16"/>
    <p:sldId id="271" r:id="rId17"/>
    <p:sldId id="306" r:id="rId18"/>
    <p:sldId id="282" r:id="rId19"/>
    <p:sldId id="272" r:id="rId20"/>
    <p:sldId id="299" r:id="rId21"/>
    <p:sldId id="300" r:id="rId22"/>
    <p:sldId id="294" r:id="rId23"/>
    <p:sldId id="297" r:id="rId24"/>
    <p:sldId id="296" r:id="rId25"/>
    <p:sldId id="298" r:id="rId26"/>
    <p:sldId id="288" r:id="rId27"/>
    <p:sldId id="303" r:id="rId28"/>
    <p:sldId id="304" r:id="rId29"/>
    <p:sldId id="284" r:id="rId30"/>
    <p:sldId id="287" r:id="rId31"/>
    <p:sldId id="293" r:id="rId32"/>
    <p:sldId id="286" r:id="rId33"/>
    <p:sldId id="281" r:id="rId34"/>
  </p:sldIdLst>
  <p:sldSz cx="9144000" cy="5143500" type="screen16x9"/>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08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38" d="100"/>
          <a:sy n="138" d="100"/>
        </p:scale>
        <p:origin x="-120" y="-276"/>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101699-5C24-B849-9105-5992F4042A74}" type="datetimeFigureOut">
              <a:rPr lang="nl-NL" smtClean="0"/>
              <a:pPr/>
              <a:t>2-10-2018</a:t>
            </a:fld>
            <a:endParaRPr 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1A65EF-79A8-4B48-BDBC-68A516C251DC}" type="slidenum">
              <a:rPr lang="nl-NL" smtClean="0"/>
              <a:pPr/>
              <a:t>‹nr.›</a:t>
            </a:fld>
            <a:endParaRPr lang="nl-NL"/>
          </a:p>
        </p:txBody>
      </p:sp>
    </p:spTree>
    <p:extLst>
      <p:ext uri="{BB962C8B-B14F-4D97-AF65-F5344CB8AC3E}">
        <p14:creationId xmlns:p14="http://schemas.microsoft.com/office/powerpoint/2010/main" xmlns="" val="58990713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endParaRPr lang="nl-NL" dirty="0"/>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A14945-7051-B445-8C1B-CB144F3F11A7}"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601603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Niet mechanisch:</a:t>
            </a:r>
            <a:r>
              <a:rPr lang="nl-NL" baseline="0" dirty="0" smtClean="0"/>
              <a:t> inflammatoir: nachtelijke pijn, zwelling, alg malaise</a:t>
            </a:r>
          </a:p>
          <a:p>
            <a:r>
              <a:rPr lang="nl-NL" baseline="0" dirty="0" smtClean="0"/>
              <a:t>Niet mechanisch organisch: bijkomende verschijnselen: koorts, gewichtsverlies, buikpijn, viscerale pijn, koliekpijn, eetlust verandering</a:t>
            </a:r>
          </a:p>
          <a:p>
            <a:r>
              <a:rPr lang="nl-NL" baseline="0" dirty="0" smtClean="0"/>
              <a:t>Niet mechanisch psychosociaal: ZW (langdurig), </a:t>
            </a:r>
            <a:r>
              <a:rPr lang="nl-NL" baseline="0" dirty="0" err="1" smtClean="0"/>
              <a:t>arbeidsconflct</a:t>
            </a:r>
            <a:r>
              <a:rPr lang="nl-NL" baseline="0" dirty="0" smtClean="0"/>
              <a:t>, letselschade, chronisch onbegrepen klachten gepaard met medisch shoppen en “ niemand kon helpen”, pijn onduidelijke locatie, </a:t>
            </a:r>
            <a:r>
              <a:rPr lang="nl-NL" baseline="0" dirty="0" err="1" smtClean="0"/>
              <a:t>patient</a:t>
            </a:r>
            <a:r>
              <a:rPr lang="nl-NL" baseline="0" dirty="0" smtClean="0"/>
              <a:t> niet consistent in verhaal</a:t>
            </a:r>
          </a:p>
          <a:p>
            <a:r>
              <a:rPr lang="nl-NL" baseline="0" dirty="0" smtClean="0"/>
              <a:t>Wel mechanisch bij psychiatrie: psychiatrische stoornis houdt geen verband met het patroon van de klachten. </a:t>
            </a:r>
            <a:endParaRPr lang="nl-NL" dirty="0"/>
          </a:p>
        </p:txBody>
      </p:sp>
      <p:sp>
        <p:nvSpPr>
          <p:cNvPr id="4" name="Tijdelijke aanduiding voor dianummer 3"/>
          <p:cNvSpPr>
            <a:spLocks noGrp="1"/>
          </p:cNvSpPr>
          <p:nvPr>
            <p:ph type="sldNum" sz="quarter" idx="10"/>
          </p:nvPr>
        </p:nvSpPr>
        <p:spPr/>
        <p:txBody>
          <a:bodyPr/>
          <a:lstStyle/>
          <a:p>
            <a:fld id="{841A65EF-79A8-4B48-BDBC-68A516C251DC}" type="slidenum">
              <a:rPr lang="nl-NL" smtClean="0"/>
              <a:pPr/>
              <a:t>15</a:t>
            </a:fld>
            <a:endParaRPr lang="nl-NL"/>
          </a:p>
        </p:txBody>
      </p:sp>
    </p:spTree>
    <p:extLst>
      <p:ext uri="{BB962C8B-B14F-4D97-AF65-F5344CB8AC3E}">
        <p14:creationId xmlns:p14="http://schemas.microsoft.com/office/powerpoint/2010/main" xmlns="" val="1275130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Specificatie: welke structuur is verantwoordelijk: SI/facet/discogeen/</a:t>
            </a:r>
            <a:r>
              <a:rPr lang="nl-NL" dirty="0" err="1" smtClean="0"/>
              <a:t>myogeen-ligamentair</a:t>
            </a:r>
            <a:r>
              <a:rPr lang="nl-NL" dirty="0" smtClean="0"/>
              <a:t>/heup</a:t>
            </a:r>
            <a:endParaRPr lang="nl-NL" dirty="0"/>
          </a:p>
        </p:txBody>
      </p:sp>
      <p:sp>
        <p:nvSpPr>
          <p:cNvPr id="4" name="Tijdelijke aanduiding voor dianummer 3"/>
          <p:cNvSpPr>
            <a:spLocks noGrp="1"/>
          </p:cNvSpPr>
          <p:nvPr>
            <p:ph type="sldNum" sz="quarter" idx="10"/>
          </p:nvPr>
        </p:nvSpPr>
        <p:spPr/>
        <p:txBody>
          <a:bodyPr/>
          <a:lstStyle/>
          <a:p>
            <a:fld id="{841A65EF-79A8-4B48-BDBC-68A516C251DC}" type="slidenum">
              <a:rPr lang="nl-NL" smtClean="0"/>
              <a:pPr/>
              <a:t>19</a:t>
            </a:fld>
            <a:endParaRPr lang="nl-NL"/>
          </a:p>
        </p:txBody>
      </p:sp>
    </p:spTree>
    <p:extLst>
      <p:ext uri="{BB962C8B-B14F-4D97-AF65-F5344CB8AC3E}">
        <p14:creationId xmlns:p14="http://schemas.microsoft.com/office/powerpoint/2010/main" xmlns="" val="4636412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Herhaald belasten in 1</a:t>
            </a:r>
            <a:r>
              <a:rPr lang="nl-NL" baseline="0" dirty="0" smtClean="0"/>
              <a:t> richting LWK maakte de pijn in enkel en voet tijdelijk slechter en beter. Dan ook een indicatie om proefinjecties te doen</a:t>
            </a:r>
            <a:endParaRPr lang="nl-NL" dirty="0"/>
          </a:p>
        </p:txBody>
      </p:sp>
      <p:sp>
        <p:nvSpPr>
          <p:cNvPr id="4" name="Tijdelijke aanduiding voor dianummer 3"/>
          <p:cNvSpPr>
            <a:spLocks noGrp="1"/>
          </p:cNvSpPr>
          <p:nvPr>
            <p:ph type="sldNum" sz="quarter" idx="10"/>
          </p:nvPr>
        </p:nvSpPr>
        <p:spPr/>
        <p:txBody>
          <a:bodyPr/>
          <a:lstStyle/>
          <a:p>
            <a:fld id="{841A65EF-79A8-4B48-BDBC-68A516C251DC}" type="slidenum">
              <a:rPr lang="nl-NL" smtClean="0"/>
              <a:pPr/>
              <a:t>24</a:t>
            </a:fld>
            <a:endParaRPr lang="nl-NL"/>
          </a:p>
        </p:txBody>
      </p:sp>
    </p:spTree>
    <p:extLst>
      <p:ext uri="{BB962C8B-B14F-4D97-AF65-F5344CB8AC3E}">
        <p14:creationId xmlns:p14="http://schemas.microsoft.com/office/powerpoint/2010/main" xmlns="" val="4249856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Complexe casus</a:t>
            </a:r>
            <a:r>
              <a:rPr lang="nl-NL" baseline="0" dirty="0" smtClean="0"/>
              <a:t> waarin je de </a:t>
            </a:r>
            <a:r>
              <a:rPr lang="nl-NL" baseline="0" dirty="0" err="1" smtClean="0"/>
              <a:t>patient</a:t>
            </a:r>
            <a:r>
              <a:rPr lang="nl-NL" baseline="0" dirty="0" smtClean="0"/>
              <a:t> wat grip geeft op klachten. </a:t>
            </a:r>
            <a:r>
              <a:rPr lang="nl-NL" baseline="0" dirty="0" err="1" smtClean="0"/>
              <a:t>Pijneducatief</a:t>
            </a:r>
            <a:r>
              <a:rPr lang="nl-NL" baseline="0" dirty="0" smtClean="0"/>
              <a:t> programma/revalidatie was haar al eerder geadviseerd met de insteek “ dan zal het wel </a:t>
            </a:r>
            <a:r>
              <a:rPr lang="nl-NL" baseline="0" dirty="0" err="1" smtClean="0"/>
              <a:t>psychich</a:t>
            </a:r>
            <a:r>
              <a:rPr lang="nl-NL" baseline="0" dirty="0" smtClean="0"/>
              <a:t> zijn”  maar dit is voor een </a:t>
            </a:r>
            <a:r>
              <a:rPr lang="nl-NL" baseline="0" dirty="0" err="1" smtClean="0"/>
              <a:t>patient</a:t>
            </a:r>
            <a:r>
              <a:rPr lang="nl-NL" baseline="0" dirty="0" smtClean="0"/>
              <a:t> moeilijk een plek te geven. Als je bevestigt dat er inderdaad fysieke aanknopingspunten zijn maar dat de beleving een deel van haar is wordt het makkelijker te accepteren. </a:t>
            </a:r>
            <a:endParaRPr lang="nl-NL" dirty="0"/>
          </a:p>
        </p:txBody>
      </p:sp>
      <p:sp>
        <p:nvSpPr>
          <p:cNvPr id="4" name="Tijdelijke aanduiding voor dianummer 3"/>
          <p:cNvSpPr>
            <a:spLocks noGrp="1"/>
          </p:cNvSpPr>
          <p:nvPr>
            <p:ph type="sldNum" sz="quarter" idx="10"/>
          </p:nvPr>
        </p:nvSpPr>
        <p:spPr/>
        <p:txBody>
          <a:bodyPr/>
          <a:lstStyle/>
          <a:p>
            <a:fld id="{841A65EF-79A8-4B48-BDBC-68A516C251DC}" type="slidenum">
              <a:rPr lang="nl-NL" smtClean="0"/>
              <a:pPr/>
              <a:t>25</a:t>
            </a:fld>
            <a:endParaRPr lang="nl-NL"/>
          </a:p>
        </p:txBody>
      </p:sp>
    </p:spTree>
    <p:extLst>
      <p:ext uri="{BB962C8B-B14F-4D97-AF65-F5344CB8AC3E}">
        <p14:creationId xmlns:p14="http://schemas.microsoft.com/office/powerpoint/2010/main" xmlns="" val="32607369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Ad 1: pseudo diagnoses,</a:t>
            </a:r>
            <a:r>
              <a:rPr lang="nl-NL" baseline="0" dirty="0" smtClean="0"/>
              <a:t> “ KANS” “ </a:t>
            </a:r>
            <a:r>
              <a:rPr lang="nl-NL" baseline="0" dirty="0" err="1" smtClean="0"/>
              <a:t>huilbaby</a:t>
            </a:r>
            <a:r>
              <a:rPr lang="nl-NL" baseline="0" dirty="0" smtClean="0"/>
              <a:t>” </a:t>
            </a:r>
          </a:p>
          <a:p>
            <a:r>
              <a:rPr lang="nl-NL" dirty="0" smtClean="0"/>
              <a:t>Ad 2: waarom dan niet verder classificeren/</a:t>
            </a:r>
            <a:r>
              <a:rPr lang="nl-NL" baseline="0" dirty="0" smtClean="0"/>
              <a:t> </a:t>
            </a:r>
            <a:r>
              <a:rPr lang="nl-NL" baseline="0" dirty="0" err="1" smtClean="0"/>
              <a:t>rule</a:t>
            </a:r>
            <a:r>
              <a:rPr lang="nl-NL" baseline="0" dirty="0" smtClean="0"/>
              <a:t> in </a:t>
            </a:r>
            <a:r>
              <a:rPr lang="nl-NL" baseline="0" dirty="0" err="1" smtClean="0"/>
              <a:t>rule</a:t>
            </a:r>
            <a:r>
              <a:rPr lang="nl-NL" baseline="0" dirty="0" smtClean="0"/>
              <a:t> out</a:t>
            </a:r>
            <a:endParaRPr lang="nl-NL" dirty="0"/>
          </a:p>
        </p:txBody>
      </p:sp>
      <p:sp>
        <p:nvSpPr>
          <p:cNvPr id="4" name="Tijdelijke aanduiding voor dianummer 3"/>
          <p:cNvSpPr>
            <a:spLocks noGrp="1"/>
          </p:cNvSpPr>
          <p:nvPr>
            <p:ph type="sldNum" sz="quarter" idx="10"/>
          </p:nvPr>
        </p:nvSpPr>
        <p:spPr/>
        <p:txBody>
          <a:bodyPr/>
          <a:lstStyle/>
          <a:p>
            <a:fld id="{841A65EF-79A8-4B48-BDBC-68A516C251DC}" type="slidenum">
              <a:rPr lang="nl-NL" smtClean="0"/>
              <a:pPr/>
              <a:t>32</a:t>
            </a:fld>
            <a:endParaRPr lang="nl-NL"/>
          </a:p>
        </p:txBody>
      </p:sp>
    </p:spTree>
    <p:extLst>
      <p:ext uri="{BB962C8B-B14F-4D97-AF65-F5344CB8AC3E}">
        <p14:creationId xmlns:p14="http://schemas.microsoft.com/office/powerpoint/2010/main" xmlns="" val="1864549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r>
              <a:rPr lang="nl-NL" altLang="nl-NL" dirty="0" smtClean="0">
                <a:latin typeface="Arial" panose="020B0604020202020204" pitchFamily="34" charset="0"/>
                <a:ea typeface="ＭＳ Ｐゴシック" panose="020B0600070205080204" pitchFamily="34" charset="-128"/>
              </a:rPr>
              <a:t>Koppeling</a:t>
            </a:r>
            <a:r>
              <a:rPr lang="nl-NL" altLang="nl-NL" baseline="0" dirty="0" smtClean="0">
                <a:latin typeface="Arial" panose="020B0604020202020204" pitchFamily="34" charset="0"/>
                <a:ea typeface="ＭＳ Ｐゴシック" panose="020B0600070205080204" pitchFamily="34" charset="-128"/>
              </a:rPr>
              <a:t> tussen specialistische zorg, 1</a:t>
            </a:r>
            <a:r>
              <a:rPr lang="nl-NL" altLang="nl-NL" baseline="30000" dirty="0" smtClean="0">
                <a:latin typeface="Arial" panose="020B0604020202020204" pitchFamily="34" charset="0"/>
                <a:ea typeface="ＭＳ Ｐゴシック" panose="020B0600070205080204" pitchFamily="34" charset="-128"/>
              </a:rPr>
              <a:t>e</a:t>
            </a:r>
            <a:r>
              <a:rPr lang="nl-NL" altLang="nl-NL" baseline="0" dirty="0" smtClean="0">
                <a:latin typeface="Arial" panose="020B0604020202020204" pitchFamily="34" charset="0"/>
                <a:ea typeface="ＭＳ Ｐゴシック" panose="020B0600070205080204" pitchFamily="34" charset="-128"/>
              </a:rPr>
              <a:t> </a:t>
            </a:r>
            <a:r>
              <a:rPr lang="nl-NL" altLang="nl-NL" baseline="0" dirty="0" err="1" smtClean="0">
                <a:latin typeface="Arial" panose="020B0604020202020204" pitchFamily="34" charset="0"/>
                <a:ea typeface="ＭＳ Ｐゴシック" panose="020B0600070205080204" pitchFamily="34" charset="-128"/>
              </a:rPr>
              <a:t>lijns</a:t>
            </a:r>
            <a:r>
              <a:rPr lang="nl-NL" altLang="nl-NL" baseline="0" dirty="0" smtClean="0">
                <a:latin typeface="Arial" panose="020B0604020202020204" pitchFamily="34" charset="0"/>
                <a:ea typeface="ＭＳ Ｐゴシック" panose="020B0600070205080204" pitchFamily="34" charset="-128"/>
              </a:rPr>
              <a:t> zorg en paramedische zorg</a:t>
            </a:r>
            <a:endParaRPr lang="nl-NL" altLang="nl-NL" dirty="0">
              <a:latin typeface="Arial" panose="020B0604020202020204" pitchFamily="34" charset="0"/>
              <a:ea typeface="ＭＳ Ｐゴシック" panose="020B0600070205080204" pitchFamily="34" charset="-128"/>
            </a:endParaRPr>
          </a:p>
          <a:p>
            <a:pPr eaLnBrk="1" hangingPunct="1"/>
            <a:endParaRPr lang="nl-NL" altLang="nl-NL" dirty="0">
              <a:latin typeface="Arial" panose="020B0604020202020204" pitchFamily="34" charset="0"/>
              <a:ea typeface="ＭＳ Ｐゴシック" panose="020B0600070205080204" pitchFamily="34" charset="-128"/>
            </a:endParaRPr>
          </a:p>
        </p:txBody>
      </p:sp>
      <p:sp>
        <p:nvSpPr>
          <p:cNvPr id="4" name="Tijdelijke aanduiding voor dianummer 3"/>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C548D0EC-A0F1-4455-BBC3-EBAF43063C2F}" type="slidenum">
              <a:rPr lang="en-US" altLang="nl-NL" sz="1200"/>
              <a:pPr eaLnBrk="1" hangingPunct="1"/>
              <a:t>4</a:t>
            </a:fld>
            <a:endParaRPr lang="en-US" altLang="nl-NL" sz="1200"/>
          </a:p>
        </p:txBody>
      </p:sp>
    </p:spTree>
    <p:extLst>
      <p:ext uri="{BB962C8B-B14F-4D97-AF65-F5344CB8AC3E}">
        <p14:creationId xmlns:p14="http://schemas.microsoft.com/office/powerpoint/2010/main" xmlns="" val="878829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a:p>
            <a:r>
              <a:rPr lang="nl-NL" dirty="0" smtClean="0"/>
              <a:t>Juiste zorg op de juiste plek (staat los van</a:t>
            </a:r>
            <a:r>
              <a:rPr lang="nl-NL" baseline="0" dirty="0" smtClean="0"/>
              <a:t> hoe het gefinancierd is) wel eerste </a:t>
            </a:r>
            <a:r>
              <a:rPr lang="nl-NL" baseline="0" dirty="0" err="1" smtClean="0"/>
              <a:t>lijns</a:t>
            </a:r>
            <a:r>
              <a:rPr lang="nl-NL" baseline="0" dirty="0" smtClean="0"/>
              <a:t> functie maar niet in de basis zorg (alles in aanvullende pakket)</a:t>
            </a:r>
          </a:p>
          <a:p>
            <a:r>
              <a:rPr lang="nl-NL" baseline="0" dirty="0" smtClean="0"/>
              <a:t>Politiek is op zoek naar zuinige en zinnige zorg</a:t>
            </a:r>
          </a:p>
          <a:p>
            <a:endParaRPr lang="nl-NL" baseline="0" dirty="0" smtClean="0"/>
          </a:p>
          <a:p>
            <a:r>
              <a:rPr lang="nl-NL" baseline="0" dirty="0" smtClean="0"/>
              <a:t>Voorkomen dat </a:t>
            </a:r>
            <a:r>
              <a:rPr lang="nl-NL" baseline="0" dirty="0" err="1" smtClean="0"/>
              <a:t>patienten</a:t>
            </a:r>
            <a:r>
              <a:rPr lang="nl-NL" baseline="0" dirty="0" smtClean="0"/>
              <a:t> gaan dolen in de zorg (we zouden het eerste loket moeten zijn/classificatie)</a:t>
            </a:r>
            <a:endParaRPr lang="nl-NL" dirty="0"/>
          </a:p>
        </p:txBody>
      </p:sp>
      <p:sp>
        <p:nvSpPr>
          <p:cNvPr id="4" name="Tijdelijke aanduiding voor dianummer 3"/>
          <p:cNvSpPr>
            <a:spLocks noGrp="1"/>
          </p:cNvSpPr>
          <p:nvPr>
            <p:ph type="sldNum" sz="quarter" idx="10"/>
          </p:nvPr>
        </p:nvSpPr>
        <p:spPr/>
        <p:txBody>
          <a:bodyPr/>
          <a:lstStyle/>
          <a:p>
            <a:fld id="{841A65EF-79A8-4B48-BDBC-68A516C251DC}" type="slidenum">
              <a:rPr lang="nl-NL" smtClean="0"/>
              <a:pPr/>
              <a:t>5</a:t>
            </a:fld>
            <a:endParaRPr lang="nl-NL"/>
          </a:p>
        </p:txBody>
      </p:sp>
    </p:spTree>
    <p:extLst>
      <p:ext uri="{BB962C8B-B14F-4D97-AF65-F5344CB8AC3E}">
        <p14:creationId xmlns:p14="http://schemas.microsoft.com/office/powerpoint/2010/main" xmlns="" val="731349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Kennis</a:t>
            </a:r>
            <a:r>
              <a:rPr lang="nl-NL" baseline="0" dirty="0" smtClean="0"/>
              <a:t> van vakken integreren. </a:t>
            </a:r>
          </a:p>
          <a:p>
            <a:endParaRPr lang="nl-NL" baseline="0" dirty="0" smtClean="0"/>
          </a:p>
          <a:p>
            <a:r>
              <a:rPr lang="nl-NL" baseline="0" dirty="0" smtClean="0"/>
              <a:t>Behoefte aan /hiaat/ we vullen de leemte/ orthopedie en neurologie heel erg gespecialiseerd.  </a:t>
            </a:r>
            <a:endParaRPr lang="nl-NL" dirty="0"/>
          </a:p>
        </p:txBody>
      </p:sp>
      <p:sp>
        <p:nvSpPr>
          <p:cNvPr id="4" name="Tijdelijke aanduiding voor dianummer 3"/>
          <p:cNvSpPr>
            <a:spLocks noGrp="1"/>
          </p:cNvSpPr>
          <p:nvPr>
            <p:ph type="sldNum" sz="quarter" idx="10"/>
          </p:nvPr>
        </p:nvSpPr>
        <p:spPr/>
        <p:txBody>
          <a:bodyPr/>
          <a:lstStyle/>
          <a:p>
            <a:fld id="{841A65EF-79A8-4B48-BDBC-68A516C251DC}" type="slidenum">
              <a:rPr lang="nl-NL" smtClean="0"/>
              <a:pPr/>
              <a:t>9</a:t>
            </a:fld>
            <a:endParaRPr lang="nl-NL"/>
          </a:p>
        </p:txBody>
      </p:sp>
    </p:spTree>
    <p:extLst>
      <p:ext uri="{BB962C8B-B14F-4D97-AF65-F5344CB8AC3E}">
        <p14:creationId xmlns:p14="http://schemas.microsoft.com/office/powerpoint/2010/main" xmlns="" val="1462542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Meerwaarde </a:t>
            </a:r>
            <a:r>
              <a:rPr lang="nl-NL" dirty="0" err="1" smtClean="0"/>
              <a:t>t.o.v</a:t>
            </a:r>
            <a:r>
              <a:rPr lang="nl-NL" dirty="0" smtClean="0"/>
              <a:t> ook neurologie</a:t>
            </a:r>
          </a:p>
          <a:p>
            <a:r>
              <a:rPr lang="nl-NL" dirty="0" smtClean="0"/>
              <a:t>Huisarts is ander</a:t>
            </a:r>
            <a:r>
              <a:rPr lang="nl-NL" baseline="0" dirty="0" smtClean="0"/>
              <a:t> level (kader huisarts komt niet van grond). Ha is niet ons aanpalend specialisme. Meer de bron voor de verwijs. Hoort hier niet thuis</a:t>
            </a:r>
          </a:p>
          <a:p>
            <a:r>
              <a:rPr lang="nl-NL" baseline="0" dirty="0" err="1" smtClean="0"/>
              <a:t>Pijnpoli</a:t>
            </a:r>
            <a:r>
              <a:rPr lang="nl-NL" baseline="0" dirty="0" smtClean="0"/>
              <a:t>-anesthesiologen</a:t>
            </a:r>
          </a:p>
          <a:p>
            <a:endParaRPr lang="nl-NL" baseline="0" dirty="0" smtClean="0"/>
          </a:p>
          <a:p>
            <a:r>
              <a:rPr lang="nl-NL" baseline="0" dirty="0" smtClean="0"/>
              <a:t>Laatste punt kan weg</a:t>
            </a:r>
          </a:p>
          <a:p>
            <a:r>
              <a:rPr lang="nl-NL" baseline="0" dirty="0" smtClean="0"/>
              <a:t>Wij moeten contact hebben met beroepsgroepen om te vragen waar jullie behoefte aan hebben </a:t>
            </a:r>
          </a:p>
          <a:p>
            <a:endParaRPr lang="nl-NL" baseline="0" dirty="0" smtClean="0"/>
          </a:p>
          <a:p>
            <a:r>
              <a:rPr lang="nl-NL" baseline="0" dirty="0" smtClean="0"/>
              <a:t>Ziekenhuizen gaan nu aan de voordeur triage doen doen door PA waar de </a:t>
            </a:r>
            <a:r>
              <a:rPr lang="nl-NL" baseline="0" dirty="0" err="1" smtClean="0"/>
              <a:t>pt</a:t>
            </a:r>
            <a:r>
              <a:rPr lang="nl-NL" baseline="0" dirty="0" smtClean="0"/>
              <a:t> naartoe gaat</a:t>
            </a:r>
          </a:p>
          <a:p>
            <a:endParaRPr lang="nl-NL" baseline="0" dirty="0" smtClean="0"/>
          </a:p>
          <a:p>
            <a:r>
              <a:rPr lang="nl-NL" baseline="0" dirty="0" smtClean="0"/>
              <a:t>MSK moet hieruit</a:t>
            </a:r>
            <a:endParaRPr lang="nl-NL" dirty="0"/>
          </a:p>
        </p:txBody>
      </p:sp>
      <p:sp>
        <p:nvSpPr>
          <p:cNvPr id="4" name="Tijdelijke aanduiding voor dianummer 3"/>
          <p:cNvSpPr>
            <a:spLocks noGrp="1"/>
          </p:cNvSpPr>
          <p:nvPr>
            <p:ph type="sldNum" sz="quarter" idx="10"/>
          </p:nvPr>
        </p:nvSpPr>
        <p:spPr/>
        <p:txBody>
          <a:bodyPr/>
          <a:lstStyle/>
          <a:p>
            <a:fld id="{841A65EF-79A8-4B48-BDBC-68A516C251DC}" type="slidenum">
              <a:rPr lang="nl-NL" smtClean="0"/>
              <a:pPr/>
              <a:t>10</a:t>
            </a:fld>
            <a:endParaRPr lang="nl-NL"/>
          </a:p>
        </p:txBody>
      </p:sp>
    </p:spTree>
    <p:extLst>
      <p:ext uri="{BB962C8B-B14F-4D97-AF65-F5344CB8AC3E}">
        <p14:creationId xmlns:p14="http://schemas.microsoft.com/office/powerpoint/2010/main" xmlns="" val="983641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Meerwaarde </a:t>
            </a:r>
            <a:r>
              <a:rPr lang="nl-NL" dirty="0" err="1" smtClean="0"/>
              <a:t>t.o.v</a:t>
            </a:r>
            <a:r>
              <a:rPr lang="nl-NL" dirty="0" smtClean="0"/>
              <a:t> ook neurologie</a:t>
            </a:r>
          </a:p>
          <a:p>
            <a:r>
              <a:rPr lang="nl-NL" dirty="0" smtClean="0"/>
              <a:t>Huisarts is ander</a:t>
            </a:r>
            <a:r>
              <a:rPr lang="nl-NL" baseline="0" dirty="0" smtClean="0"/>
              <a:t> level (kader huisarts komt niet van grond). Ha is niet ons aanpalend specialisme. Meer de bron voor de verwijs. Hoort hier niet thuis</a:t>
            </a:r>
          </a:p>
          <a:p>
            <a:r>
              <a:rPr lang="nl-NL" baseline="0" dirty="0" err="1" smtClean="0"/>
              <a:t>Pijnpoli</a:t>
            </a:r>
            <a:r>
              <a:rPr lang="nl-NL" baseline="0" dirty="0" smtClean="0"/>
              <a:t>-anesthesiologen</a:t>
            </a:r>
          </a:p>
          <a:p>
            <a:endParaRPr lang="nl-NL" baseline="0" dirty="0" smtClean="0"/>
          </a:p>
          <a:p>
            <a:r>
              <a:rPr lang="nl-NL" baseline="0" dirty="0" smtClean="0"/>
              <a:t>Laatste punt kan weg</a:t>
            </a:r>
          </a:p>
          <a:p>
            <a:r>
              <a:rPr lang="nl-NL" baseline="0" dirty="0" smtClean="0"/>
              <a:t>Wij moeten contact hebben met beroepsgroepen om te vragen waar jullie behoefte aan hebben </a:t>
            </a:r>
          </a:p>
          <a:p>
            <a:endParaRPr lang="nl-NL" baseline="0" dirty="0" smtClean="0"/>
          </a:p>
          <a:p>
            <a:r>
              <a:rPr lang="nl-NL" baseline="0" dirty="0" smtClean="0"/>
              <a:t>Ziekenhuizen gaan nu aan de voordeur triage doen doen door PA waar de </a:t>
            </a:r>
            <a:r>
              <a:rPr lang="nl-NL" baseline="0" dirty="0" err="1" smtClean="0"/>
              <a:t>pt</a:t>
            </a:r>
            <a:r>
              <a:rPr lang="nl-NL" baseline="0" dirty="0" smtClean="0"/>
              <a:t> naartoe gaat</a:t>
            </a:r>
          </a:p>
          <a:p>
            <a:endParaRPr lang="nl-NL" baseline="0" dirty="0" smtClean="0"/>
          </a:p>
          <a:p>
            <a:r>
              <a:rPr lang="nl-NL" baseline="0" dirty="0" smtClean="0"/>
              <a:t>MSK moet hieruit</a:t>
            </a:r>
            <a:endParaRPr lang="nl-NL" dirty="0"/>
          </a:p>
        </p:txBody>
      </p:sp>
      <p:sp>
        <p:nvSpPr>
          <p:cNvPr id="4" name="Tijdelijke aanduiding voor dianummer 3"/>
          <p:cNvSpPr>
            <a:spLocks noGrp="1"/>
          </p:cNvSpPr>
          <p:nvPr>
            <p:ph type="sldNum" sz="quarter" idx="10"/>
          </p:nvPr>
        </p:nvSpPr>
        <p:spPr/>
        <p:txBody>
          <a:bodyPr/>
          <a:lstStyle/>
          <a:p>
            <a:fld id="{841A65EF-79A8-4B48-BDBC-68A516C251DC}" type="slidenum">
              <a:rPr lang="nl-NL" smtClean="0"/>
              <a:pPr/>
              <a:t>11</a:t>
            </a:fld>
            <a:endParaRPr lang="nl-NL"/>
          </a:p>
        </p:txBody>
      </p:sp>
    </p:spTree>
    <p:extLst>
      <p:ext uri="{BB962C8B-B14F-4D97-AF65-F5344CB8AC3E}">
        <p14:creationId xmlns:p14="http://schemas.microsoft.com/office/powerpoint/2010/main" xmlns="" val="983641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Inregelen: algemeen ervoor zorgen dat </a:t>
            </a:r>
            <a:r>
              <a:rPr lang="nl-NL" dirty="0" err="1" smtClean="0"/>
              <a:t>pt</a:t>
            </a:r>
            <a:r>
              <a:rPr lang="nl-NL" dirty="0" smtClean="0"/>
              <a:t> grip krijgen op hun klacht </a:t>
            </a:r>
            <a:r>
              <a:rPr lang="nl-NL" dirty="0" err="1" smtClean="0"/>
              <a:t>dmv</a:t>
            </a:r>
            <a:r>
              <a:rPr lang="nl-NL" baseline="0" dirty="0" smtClean="0"/>
              <a:t> educatie/ gerichte training/revalidatie/coaching/begeleiding. </a:t>
            </a:r>
          </a:p>
          <a:p>
            <a:endParaRPr lang="nl-NL" baseline="0" dirty="0" smtClean="0"/>
          </a:p>
          <a:p>
            <a:r>
              <a:rPr lang="nl-NL" baseline="0" dirty="0" smtClean="0"/>
              <a:t>Term = gekozen door lector fysiotherapie aan de HAN</a:t>
            </a:r>
          </a:p>
          <a:p>
            <a:endParaRPr lang="nl-NL" baseline="0" dirty="0" smtClean="0"/>
          </a:p>
          <a:p>
            <a:r>
              <a:rPr lang="nl-NL" baseline="0" dirty="0" smtClean="0"/>
              <a:t>Fysio kan alleen maar werken als er een diagnose is of als duidelijk is dat er geen diagnose is maar wel functie stoornissen</a:t>
            </a:r>
            <a:endParaRPr lang="nl-NL" dirty="0"/>
          </a:p>
        </p:txBody>
      </p:sp>
      <p:sp>
        <p:nvSpPr>
          <p:cNvPr id="4" name="Tijdelijke aanduiding voor dianummer 3"/>
          <p:cNvSpPr>
            <a:spLocks noGrp="1"/>
          </p:cNvSpPr>
          <p:nvPr>
            <p:ph type="sldNum" sz="quarter" idx="10"/>
          </p:nvPr>
        </p:nvSpPr>
        <p:spPr/>
        <p:txBody>
          <a:bodyPr/>
          <a:lstStyle/>
          <a:p>
            <a:fld id="{841A65EF-79A8-4B48-BDBC-68A516C251DC}" type="slidenum">
              <a:rPr lang="nl-NL" smtClean="0"/>
              <a:pPr/>
              <a:t>12</a:t>
            </a:fld>
            <a:endParaRPr lang="nl-NL"/>
          </a:p>
        </p:txBody>
      </p:sp>
    </p:spTree>
    <p:extLst>
      <p:ext uri="{BB962C8B-B14F-4D97-AF65-F5344CB8AC3E}">
        <p14:creationId xmlns:p14="http://schemas.microsoft.com/office/powerpoint/2010/main" xmlns="" val="1284327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AA14945-7051-B445-8C1B-CB144F3F11A7}" type="slidenum">
              <a:rPr lang="nl-NL" smtClean="0"/>
              <a:pPr/>
              <a:t>13</a:t>
            </a:fld>
            <a:endParaRPr lang="nl-NL"/>
          </a:p>
        </p:txBody>
      </p:sp>
    </p:spTree>
    <p:extLst>
      <p:ext uri="{BB962C8B-B14F-4D97-AF65-F5344CB8AC3E}">
        <p14:creationId xmlns:p14="http://schemas.microsoft.com/office/powerpoint/2010/main" xmlns="" val="2847923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Conventionele</a:t>
            </a:r>
            <a:r>
              <a:rPr lang="nl-NL" baseline="0" dirty="0" smtClean="0"/>
              <a:t> </a:t>
            </a:r>
            <a:r>
              <a:rPr lang="nl-NL" baseline="0" dirty="0" err="1" smtClean="0"/>
              <a:t>rontgenfoto’s</a:t>
            </a:r>
            <a:r>
              <a:rPr lang="nl-NL" baseline="0" dirty="0" smtClean="0"/>
              <a:t> (perifere </a:t>
            </a:r>
            <a:r>
              <a:rPr lang="nl-NL" baseline="0" dirty="0" err="1" smtClean="0"/>
              <a:t>gewirchten</a:t>
            </a:r>
            <a:r>
              <a:rPr lang="nl-NL" baseline="0" dirty="0" smtClean="0"/>
              <a:t>)</a:t>
            </a:r>
          </a:p>
          <a:p>
            <a:r>
              <a:rPr lang="nl-NL" baseline="0" dirty="0" err="1" smtClean="0"/>
              <a:t>Initiele</a:t>
            </a:r>
            <a:r>
              <a:rPr lang="nl-NL" baseline="0" dirty="0" smtClean="0"/>
              <a:t> bron van pijn mogelijk mechanisch, echter teveel non </a:t>
            </a:r>
            <a:r>
              <a:rPr lang="nl-NL" baseline="0" dirty="0" err="1" smtClean="0"/>
              <a:t>mechanical</a:t>
            </a:r>
            <a:r>
              <a:rPr lang="nl-NL" baseline="0" dirty="0" smtClean="0"/>
              <a:t> issues</a:t>
            </a:r>
          </a:p>
          <a:p>
            <a:endParaRPr lang="nl-NL" baseline="0" dirty="0" smtClean="0"/>
          </a:p>
          <a:p>
            <a:r>
              <a:rPr lang="nl-NL" baseline="0" dirty="0" smtClean="0"/>
              <a:t>Per </a:t>
            </a:r>
            <a:r>
              <a:rPr lang="nl-NL" baseline="0" dirty="0" err="1" smtClean="0"/>
              <a:t>exclusionem</a:t>
            </a:r>
            <a:r>
              <a:rPr lang="nl-NL" baseline="0" dirty="0" smtClean="0"/>
              <a:t>: niet mechanische oorzaken pijn (organisch, inflammatoir, psychisch, psychosomatisch of teveel meebepalende niet-mechanische factoren). Dit is iets unieks binnen de MSK geneeskunde omdat je </a:t>
            </a:r>
            <a:r>
              <a:rPr lang="nl-NL" baseline="0" dirty="0" err="1" smtClean="0"/>
              <a:t>mbv</a:t>
            </a:r>
            <a:r>
              <a:rPr lang="nl-NL" baseline="0" dirty="0" smtClean="0"/>
              <a:t> MSK diagnostiek en de MDT </a:t>
            </a:r>
            <a:r>
              <a:rPr lang="nl-NL" baseline="0" dirty="0" err="1" smtClean="0"/>
              <a:t>belastings</a:t>
            </a:r>
            <a:r>
              <a:rPr lang="nl-NL" baseline="0" dirty="0" smtClean="0"/>
              <a:t> </a:t>
            </a:r>
            <a:r>
              <a:rPr lang="nl-NL" baseline="0" dirty="0" err="1" smtClean="0"/>
              <a:t>strategieen</a:t>
            </a:r>
            <a:r>
              <a:rPr lang="nl-NL" baseline="0" dirty="0" smtClean="0"/>
              <a:t> een eenduidig antwoord krijgt op of pijn mechanisch is of niet. Hier is </a:t>
            </a:r>
            <a:r>
              <a:rPr lang="nl-NL" baseline="0" dirty="0" err="1" smtClean="0"/>
              <a:t>evidence</a:t>
            </a:r>
            <a:r>
              <a:rPr lang="nl-NL" baseline="0" dirty="0" smtClean="0"/>
              <a:t> voor. Een specialist kan dit op grond van een foto niet </a:t>
            </a:r>
            <a:r>
              <a:rPr lang="nl-NL" baseline="0" dirty="0" err="1" smtClean="0"/>
              <a:t>beoodelen</a:t>
            </a:r>
            <a:r>
              <a:rPr lang="nl-NL" baseline="0" dirty="0" smtClean="0"/>
              <a:t>, heeft ook veel te weinig tijd. </a:t>
            </a:r>
            <a:endParaRPr lang="nl-NL" dirty="0"/>
          </a:p>
        </p:txBody>
      </p:sp>
      <p:sp>
        <p:nvSpPr>
          <p:cNvPr id="4" name="Tijdelijke aanduiding voor dianummer 3"/>
          <p:cNvSpPr>
            <a:spLocks noGrp="1"/>
          </p:cNvSpPr>
          <p:nvPr>
            <p:ph type="sldNum" sz="quarter" idx="10"/>
          </p:nvPr>
        </p:nvSpPr>
        <p:spPr/>
        <p:txBody>
          <a:bodyPr/>
          <a:lstStyle/>
          <a:p>
            <a:fld id="{841A65EF-79A8-4B48-BDBC-68A516C251DC}" type="slidenum">
              <a:rPr lang="nl-NL" smtClean="0"/>
              <a:pPr/>
              <a:t>14</a:t>
            </a:fld>
            <a:endParaRPr lang="nl-NL"/>
          </a:p>
        </p:txBody>
      </p:sp>
    </p:spTree>
    <p:extLst>
      <p:ext uri="{BB962C8B-B14F-4D97-AF65-F5344CB8AC3E}">
        <p14:creationId xmlns:p14="http://schemas.microsoft.com/office/powerpoint/2010/main" xmlns="" val="16008403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pic>
        <p:nvPicPr>
          <p:cNvPr id="5" name="Afbeelding 4" descr="imageedit_1_8030607931.png"/>
          <p:cNvPicPr>
            <a:picLocks noChangeAspect="1"/>
          </p:cNvPicPr>
          <p:nvPr userDrawn="1"/>
        </p:nvPicPr>
        <p:blipFill>
          <a:blip r:embed="rId2" cstate="print">
            <a:lum bright="60000" contrast="-70000"/>
          </a:blip>
          <a:stretch>
            <a:fillRect/>
          </a:stretch>
        </p:blipFill>
        <p:spPr>
          <a:xfrm>
            <a:off x="0" y="-1"/>
            <a:ext cx="971600" cy="5104419"/>
          </a:xfrm>
          <a:prstGeom prst="rect">
            <a:avLst/>
          </a:prstGeom>
          <a:noFill/>
          <a:ln>
            <a:noFill/>
          </a:ln>
        </p:spPr>
      </p:pic>
      <p:sp>
        <p:nvSpPr>
          <p:cNvPr id="2" name="Titel 1"/>
          <p:cNvSpPr>
            <a:spLocks noGrp="1"/>
          </p:cNvSpPr>
          <p:nvPr>
            <p:ph type="title"/>
          </p:nvPr>
        </p:nvSpPr>
        <p:spPr/>
        <p:txBody>
          <a:bodyPr/>
          <a:lstStyle>
            <a:lvl1pPr>
              <a:defRPr>
                <a:latin typeface="Gill Sans MT" pitchFamily="34" charset="0"/>
              </a:defRPr>
            </a:lvl1pPr>
          </a:lstStyle>
          <a:p>
            <a:r>
              <a:rPr lang="nl-NL" dirty="0" smtClean="0"/>
              <a:t>Klik om de stijl te bewerken</a:t>
            </a:r>
            <a:endParaRPr lang="nl-NL" dirty="0"/>
          </a:p>
        </p:txBody>
      </p:sp>
      <p:sp>
        <p:nvSpPr>
          <p:cNvPr id="3" name="Tijdelijke aanduiding voor inhoud 2"/>
          <p:cNvSpPr>
            <a:spLocks noGrp="1"/>
          </p:cNvSpPr>
          <p:nvPr>
            <p:ph idx="1"/>
          </p:nvPr>
        </p:nvSpPr>
        <p:spPr/>
        <p:txBody>
          <a:bodyPr/>
          <a:lstStyle>
            <a:lvl1pPr>
              <a:defRPr>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85800" y="1597819"/>
            <a:ext cx="7772400" cy="1102519"/>
          </a:xfrm>
        </p:spPr>
        <p:txBody>
          <a:bodyPr/>
          <a:lstStyle>
            <a:lvl1pPr>
              <a:defRPr baseline="0"/>
            </a:lvl1pPr>
          </a:lstStyle>
          <a:p>
            <a:r>
              <a:rPr lang="nl-NL" dirty="0" smtClean="0"/>
              <a:t>TITEL PRESENTATIE</a:t>
            </a:r>
            <a:endParaRPr lang="nl-NL" dirty="0"/>
          </a:p>
        </p:txBody>
      </p:sp>
      <p:sp>
        <p:nvSpPr>
          <p:cNvPr id="3" name="Ondertitel 2"/>
          <p:cNvSpPr>
            <a:spLocks noGrp="1"/>
          </p:cNvSpPr>
          <p:nvPr>
            <p:ph type="subTitle" idx="1" hasCustomPrompt="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NAAM PRESENTATOR</a:t>
            </a:r>
            <a:endParaRPr lang="nl-NL" dirty="0"/>
          </a:p>
        </p:txBody>
      </p:sp>
      <p:pic>
        <p:nvPicPr>
          <p:cNvPr id="4" name="Afbeelding 3" descr="imageedit_1_8030607931.png"/>
          <p:cNvPicPr>
            <a:picLocks noChangeAspect="1"/>
          </p:cNvPicPr>
          <p:nvPr userDrawn="1"/>
        </p:nvPicPr>
        <p:blipFill>
          <a:blip r:embed="rId2" cstate="print">
            <a:lum bright="60000" contrast="-70000"/>
          </a:blip>
          <a:stretch>
            <a:fillRect/>
          </a:stretch>
        </p:blipFill>
        <p:spPr>
          <a:xfrm>
            <a:off x="0" y="-1"/>
            <a:ext cx="971600" cy="510441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a:xfrm>
            <a:off x="457200" y="4767263"/>
            <a:ext cx="2133600" cy="273844"/>
          </a:xfrm>
          <a:prstGeom prst="rect">
            <a:avLst/>
          </a:prstGeom>
        </p:spPr>
        <p:txBody>
          <a:bodyPr/>
          <a:lstStyle/>
          <a:p>
            <a:fld id="{0A634417-A601-9840-8715-D0A7EE0CDC3B}" type="datetimeFigureOut">
              <a:rPr lang="nl-NL" smtClean="0"/>
              <a:pPr/>
              <a:t>2-10-2018</a:t>
            </a:fld>
            <a:endParaRPr lang="nl-NL"/>
          </a:p>
        </p:txBody>
      </p:sp>
      <p:sp>
        <p:nvSpPr>
          <p:cNvPr id="6" name="Tijdelijke aanduiding voor voettekst 5"/>
          <p:cNvSpPr>
            <a:spLocks noGrp="1"/>
          </p:cNvSpPr>
          <p:nvPr>
            <p:ph type="ftr" sz="quarter" idx="11"/>
          </p:nvPr>
        </p:nvSpPr>
        <p:spPr>
          <a:xfrm>
            <a:off x="3124200" y="4767263"/>
            <a:ext cx="2895600" cy="273844"/>
          </a:xfrm>
          <a:prstGeom prst="rect">
            <a:avLst/>
          </a:prstGeom>
        </p:spPr>
        <p:txBody>
          <a:bodyPr/>
          <a:lstStyle/>
          <a:p>
            <a:endParaRPr lang="nl-NL"/>
          </a:p>
        </p:txBody>
      </p:sp>
      <p:sp>
        <p:nvSpPr>
          <p:cNvPr id="7" name="Tijdelijke aanduiding voor dianummer 6"/>
          <p:cNvSpPr>
            <a:spLocks noGrp="1"/>
          </p:cNvSpPr>
          <p:nvPr>
            <p:ph type="sldNum" sz="quarter" idx="12"/>
          </p:nvPr>
        </p:nvSpPr>
        <p:spPr>
          <a:xfrm>
            <a:off x="6553200" y="4767263"/>
            <a:ext cx="2133600" cy="273844"/>
          </a:xfrm>
          <a:prstGeom prst="rect">
            <a:avLst/>
          </a:prstGeom>
        </p:spPr>
        <p:txBody>
          <a:bodyPr/>
          <a:lstStyle/>
          <a:p>
            <a:fld id="{2BC21BA7-6933-844E-9FC1-C6865D7BC556}" type="slidenum">
              <a:rPr lang="nl-NL" smtClean="0"/>
              <a:pPr/>
              <a:t>‹nr.›</a:t>
            </a:fld>
            <a:endParaRPr lang="nl-NL"/>
          </a:p>
        </p:txBody>
      </p:sp>
    </p:spTree>
    <p:extLst>
      <p:ext uri="{BB962C8B-B14F-4D97-AF65-F5344CB8AC3E}">
        <p14:creationId xmlns:p14="http://schemas.microsoft.com/office/powerpoint/2010/main" xmlns="" val="1590432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a:xfrm>
            <a:off x="457200" y="4767263"/>
            <a:ext cx="2133600" cy="273844"/>
          </a:xfrm>
          <a:prstGeom prst="rect">
            <a:avLst/>
          </a:prstGeom>
        </p:spPr>
        <p:txBody>
          <a:bodyPr/>
          <a:lstStyle/>
          <a:p>
            <a:fld id="{0A634417-A601-9840-8715-D0A7EE0CDC3B}" type="datetimeFigureOut">
              <a:rPr lang="nl-NL" smtClean="0"/>
              <a:pPr/>
              <a:t>2-10-2018</a:t>
            </a:fld>
            <a:endParaRPr lang="nl-NL"/>
          </a:p>
        </p:txBody>
      </p:sp>
      <p:sp>
        <p:nvSpPr>
          <p:cNvPr id="3" name="Tijdelijke aanduiding voor voettekst 2"/>
          <p:cNvSpPr>
            <a:spLocks noGrp="1"/>
          </p:cNvSpPr>
          <p:nvPr>
            <p:ph type="ftr" sz="quarter" idx="11"/>
          </p:nvPr>
        </p:nvSpPr>
        <p:spPr>
          <a:xfrm>
            <a:off x="3124200" y="4767263"/>
            <a:ext cx="2895600" cy="273844"/>
          </a:xfrm>
          <a:prstGeom prst="rect">
            <a:avLst/>
          </a:prstGeom>
        </p:spPr>
        <p:txBody>
          <a:bodyPr/>
          <a:lstStyle/>
          <a:p>
            <a:endParaRPr lang="nl-NL"/>
          </a:p>
        </p:txBody>
      </p:sp>
      <p:sp>
        <p:nvSpPr>
          <p:cNvPr id="4" name="Tijdelijke aanduiding voor dianummer 3"/>
          <p:cNvSpPr>
            <a:spLocks noGrp="1"/>
          </p:cNvSpPr>
          <p:nvPr>
            <p:ph type="sldNum" sz="quarter" idx="12"/>
          </p:nvPr>
        </p:nvSpPr>
        <p:spPr>
          <a:xfrm>
            <a:off x="6553200" y="4767263"/>
            <a:ext cx="2133600" cy="273844"/>
          </a:xfrm>
          <a:prstGeom prst="rect">
            <a:avLst/>
          </a:prstGeom>
        </p:spPr>
        <p:txBody>
          <a:bodyPr/>
          <a:lstStyle/>
          <a:p>
            <a:fld id="{2BC21BA7-6933-844E-9FC1-C6865D7BC556}" type="slidenum">
              <a:rPr lang="nl-NL" smtClean="0"/>
              <a:pPr/>
              <a:t>‹nr.›</a:t>
            </a:fld>
            <a:endParaRPr lang="nl-NL"/>
          </a:p>
        </p:txBody>
      </p:sp>
    </p:spTree>
    <p:extLst>
      <p:ext uri="{BB962C8B-B14F-4D97-AF65-F5344CB8AC3E}">
        <p14:creationId xmlns:p14="http://schemas.microsoft.com/office/powerpoint/2010/main" xmlns="" val="29381225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8" name="Tijdelijke aanduiding voor titel 1"/>
          <p:cNvSpPr txBox="1">
            <a:spLocks/>
          </p:cNvSpPr>
          <p:nvPr userDrawn="1"/>
        </p:nvSpPr>
        <p:spPr>
          <a:xfrm>
            <a:off x="1115616" y="4934322"/>
            <a:ext cx="7272808" cy="209178"/>
          </a:xfrm>
          <a:prstGeom prst="rect">
            <a:avLst/>
          </a:prstGeom>
        </p:spPr>
        <p:txBody>
          <a:bodyPr vert="horz" lIns="91440" tIns="45720" rIns="91440" bIns="45720" rtlCol="0" anchor="ctr">
            <a:normAutofit fontScale="25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sz="4000" b="0" i="0" u="none" strike="noStrike" kern="1200" cap="none" spc="0" normalizeH="0" baseline="0" noProof="0" dirty="0" smtClean="0">
                <a:ln>
                  <a:noFill/>
                </a:ln>
                <a:solidFill>
                  <a:srgbClr val="004088"/>
                </a:solidFill>
                <a:effectLst/>
                <a:uLnTx/>
                <a:uFillTx/>
                <a:latin typeface="Arial" pitchFamily="34" charset="0"/>
                <a:ea typeface="+mj-ea"/>
                <a:cs typeface="Arial" pitchFamily="34" charset="0"/>
              </a:rPr>
              <a:t>Nederlandse Vereniging van Artsen voor Musculoskeletale Geneeskunde (NVAMG) | www.nvamg.nl | www.mskzorg.nl</a:t>
            </a:r>
          </a:p>
        </p:txBody>
      </p:sp>
      <p:pic>
        <p:nvPicPr>
          <p:cNvPr id="6" name="Afbeelding 5"/>
          <p:cNvPicPr/>
          <p:nvPr userDrawn="1"/>
        </p:nvPicPr>
        <p:blipFill>
          <a:blip r:embed="rId6" cstate="print"/>
          <a:srcRect/>
          <a:stretch>
            <a:fillRect/>
          </a:stretch>
        </p:blipFill>
        <p:spPr bwMode="auto">
          <a:xfrm>
            <a:off x="8103459" y="4515966"/>
            <a:ext cx="1010661" cy="555526"/>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Lst>
  <p:txStyles>
    <p:titleStyle>
      <a:lvl1pPr algn="ctr" defTabSz="914400" rtl="0" eaLnBrk="1" latinLnBrk="0" hangingPunct="1">
        <a:spcBef>
          <a:spcPct val="0"/>
        </a:spcBef>
        <a:buNone/>
        <a:defRPr sz="4000" b="1" kern="1200">
          <a:solidFill>
            <a:srgbClr val="004088"/>
          </a:solidFill>
          <a:latin typeface="Gill Sans MT"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Gill Sans MT"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Gill Sans MT"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Gill Sans MT"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Gill Sans MT"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Gill Sans MT"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8.xml"/><Relationship Id="rId16"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Office_Word_Document1.docx"/><Relationship Id="rId2" Type="http://schemas.openxmlformats.org/officeDocument/2006/relationships/slideLayout" Target="../slideLayouts/slideLayout4.xml"/><Relationship Id="rId1" Type="http://schemas.openxmlformats.org/officeDocument/2006/relationships/vmlDrawing" Target="../drawings/vmlDrawing1.v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nl-NL" dirty="0" smtClean="0"/>
              <a:t>Profiel registratie </a:t>
            </a:r>
            <a:br>
              <a:rPr lang="nl-NL" dirty="0" smtClean="0"/>
            </a:br>
            <a:r>
              <a:rPr lang="nl-NL" dirty="0" smtClean="0"/>
              <a:t>MSK-geneeskunde</a:t>
            </a:r>
            <a:endParaRPr lang="nl-NL" dirty="0"/>
          </a:p>
        </p:txBody>
      </p:sp>
      <p:sp>
        <p:nvSpPr>
          <p:cNvPr id="3" name="Subtitel 2"/>
          <p:cNvSpPr>
            <a:spLocks noGrp="1"/>
          </p:cNvSpPr>
          <p:nvPr>
            <p:ph type="subTitle" idx="1"/>
          </p:nvPr>
        </p:nvSpPr>
        <p:spPr>
          <a:xfrm>
            <a:off x="1371600" y="2914650"/>
            <a:ext cx="6728792" cy="1314450"/>
          </a:xfrm>
        </p:spPr>
        <p:txBody>
          <a:bodyPr>
            <a:normAutofit/>
          </a:bodyPr>
          <a:lstStyle/>
          <a:p>
            <a:endParaRPr lang="nl-NL" sz="1600" dirty="0" smtClean="0"/>
          </a:p>
          <a:p>
            <a:endParaRPr lang="nl-NL" sz="1600" dirty="0"/>
          </a:p>
          <a:p>
            <a:endParaRPr lang="nl-NL" sz="1600" dirty="0" smtClean="0"/>
          </a:p>
          <a:p>
            <a:r>
              <a:rPr lang="nl-NL" sz="1600" dirty="0"/>
              <a:t> </a:t>
            </a:r>
            <a:r>
              <a:rPr lang="nl-NL" sz="1600" dirty="0" smtClean="0"/>
              <a:t>                                                                Esmé Nijland</a:t>
            </a:r>
            <a:r>
              <a:rPr lang="nl-NL" sz="1400" dirty="0" smtClean="0"/>
              <a:t>, M.D. MSK, PhD</a:t>
            </a:r>
            <a:endParaRPr lang="nl-NL" sz="1400" dirty="0"/>
          </a:p>
        </p:txBody>
      </p:sp>
    </p:spTree>
    <p:extLst>
      <p:ext uri="{BB962C8B-B14F-4D97-AF65-F5344CB8AC3E}">
        <p14:creationId xmlns:p14="http://schemas.microsoft.com/office/powerpoint/2010/main" xmlns="" val="39145355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200" dirty="0" smtClean="0"/>
              <a:t>Aanvullend op:</a:t>
            </a:r>
            <a:endParaRPr lang="nl-NL" sz="3200" dirty="0"/>
          </a:p>
        </p:txBody>
      </p:sp>
      <p:sp>
        <p:nvSpPr>
          <p:cNvPr id="3" name="Tijdelijke aanduiding voor inhoud 2"/>
          <p:cNvSpPr>
            <a:spLocks noGrp="1"/>
          </p:cNvSpPr>
          <p:nvPr>
            <p:ph idx="1"/>
          </p:nvPr>
        </p:nvSpPr>
        <p:spPr/>
        <p:txBody>
          <a:bodyPr>
            <a:normAutofit fontScale="85000" lnSpcReduction="10000"/>
          </a:bodyPr>
          <a:lstStyle/>
          <a:p>
            <a:r>
              <a:rPr lang="nl-NL" dirty="0" smtClean="0">
                <a:solidFill>
                  <a:srgbClr val="FF0000"/>
                </a:solidFill>
              </a:rPr>
              <a:t>Sportgeneeskunde</a:t>
            </a:r>
            <a:r>
              <a:rPr lang="nl-NL" dirty="0" smtClean="0"/>
              <a:t>: als (top) sport en bewegen niet mogelijk is vanwege teveel pijnklachten, onduidelijke diagnose en/of  “blokkeringen” in de beweegketen</a:t>
            </a:r>
          </a:p>
          <a:p>
            <a:endParaRPr lang="nl-NL" dirty="0" smtClean="0"/>
          </a:p>
          <a:p>
            <a:r>
              <a:rPr lang="nl-NL" dirty="0" smtClean="0">
                <a:solidFill>
                  <a:srgbClr val="FF0000"/>
                </a:solidFill>
              </a:rPr>
              <a:t>Orthopedie</a:t>
            </a:r>
            <a:r>
              <a:rPr lang="nl-NL" dirty="0" smtClean="0"/>
              <a:t>: bijvoorbeeld bij de jongere patiënt met heup of knie gerelateerde klachten, hip/</a:t>
            </a:r>
            <a:r>
              <a:rPr lang="nl-NL" dirty="0" err="1" smtClean="0"/>
              <a:t>spine</a:t>
            </a:r>
            <a:r>
              <a:rPr lang="nl-NL" dirty="0" smtClean="0"/>
              <a:t> dilemma’s, </a:t>
            </a:r>
            <a:r>
              <a:rPr lang="nl-NL" dirty="0" err="1" smtClean="0"/>
              <a:t>shoulder</a:t>
            </a:r>
            <a:r>
              <a:rPr lang="nl-NL" dirty="0" smtClean="0"/>
              <a:t>/</a:t>
            </a:r>
            <a:r>
              <a:rPr lang="nl-NL" dirty="0" err="1" smtClean="0"/>
              <a:t>neck</a:t>
            </a:r>
            <a:r>
              <a:rPr lang="nl-NL" dirty="0" smtClean="0"/>
              <a:t> dilemma’s en bij patiënten die geen operatie kunnen of willen ondergaan</a:t>
            </a:r>
          </a:p>
        </p:txBody>
      </p:sp>
    </p:spTree>
    <p:extLst>
      <p:ext uri="{BB962C8B-B14F-4D97-AF65-F5344CB8AC3E}">
        <p14:creationId xmlns:p14="http://schemas.microsoft.com/office/powerpoint/2010/main" xmlns="" val="42553511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200" i="1" dirty="0" smtClean="0"/>
              <a:t>Aanvullend op:</a:t>
            </a:r>
            <a:endParaRPr lang="nl-NL" sz="3200" i="1" dirty="0"/>
          </a:p>
        </p:txBody>
      </p:sp>
      <p:sp>
        <p:nvSpPr>
          <p:cNvPr id="3" name="Tijdelijke aanduiding voor inhoud 2"/>
          <p:cNvSpPr>
            <a:spLocks noGrp="1"/>
          </p:cNvSpPr>
          <p:nvPr>
            <p:ph idx="1"/>
          </p:nvPr>
        </p:nvSpPr>
        <p:spPr/>
        <p:txBody>
          <a:bodyPr>
            <a:normAutofit/>
          </a:bodyPr>
          <a:lstStyle/>
          <a:p>
            <a:r>
              <a:rPr lang="nl-NL" sz="2400" dirty="0" smtClean="0">
                <a:solidFill>
                  <a:srgbClr val="FF0000"/>
                </a:solidFill>
              </a:rPr>
              <a:t>Neurologie</a:t>
            </a:r>
            <a:r>
              <a:rPr lang="nl-NL" sz="2400" dirty="0" smtClean="0"/>
              <a:t>: expertise m.b.t. mechanische kant van het bewegingsapparaat voor de interpretatie en klinische relevantie beeldvorming (MRI)</a:t>
            </a:r>
          </a:p>
          <a:p>
            <a:r>
              <a:rPr lang="nl-NL" sz="2400" dirty="0" err="1" smtClean="0">
                <a:solidFill>
                  <a:srgbClr val="FF0000"/>
                </a:solidFill>
              </a:rPr>
              <a:t>Pijnpoli</a:t>
            </a:r>
            <a:r>
              <a:rPr lang="nl-NL" sz="2400" dirty="0" smtClean="0">
                <a:solidFill>
                  <a:srgbClr val="FF0000"/>
                </a:solidFill>
              </a:rPr>
              <a:t>-anesthesiologen</a:t>
            </a:r>
            <a:r>
              <a:rPr lang="nl-NL" sz="2400" dirty="0" smtClean="0"/>
              <a:t>: kennis van bewegingsapparaat voor selectie diverse pijnbestrijdingstechnieken</a:t>
            </a:r>
          </a:p>
        </p:txBody>
      </p:sp>
    </p:spTree>
    <p:extLst>
      <p:ext uri="{BB962C8B-B14F-4D97-AF65-F5344CB8AC3E}">
        <p14:creationId xmlns:p14="http://schemas.microsoft.com/office/powerpoint/2010/main" xmlns="" val="20067298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Wat in de 1</a:t>
            </a:r>
            <a:r>
              <a:rPr lang="nl-NL" baseline="30000" dirty="0" smtClean="0"/>
              <a:t>e</a:t>
            </a:r>
            <a:r>
              <a:rPr lang="nl-NL" dirty="0" smtClean="0"/>
              <a:t> lijn kan gaat naar de 1</a:t>
            </a:r>
            <a:r>
              <a:rPr lang="nl-NL" baseline="30000" dirty="0" smtClean="0"/>
              <a:t>e</a:t>
            </a:r>
            <a:r>
              <a:rPr lang="nl-NL" dirty="0" smtClean="0"/>
              <a:t> lijn</a:t>
            </a:r>
            <a:endParaRPr lang="nl-NL" dirty="0"/>
          </a:p>
        </p:txBody>
      </p:sp>
      <p:sp>
        <p:nvSpPr>
          <p:cNvPr id="3" name="Tijdelijke aanduiding voor inhoud 2"/>
          <p:cNvSpPr>
            <a:spLocks noGrp="1"/>
          </p:cNvSpPr>
          <p:nvPr>
            <p:ph idx="1"/>
          </p:nvPr>
        </p:nvSpPr>
        <p:spPr/>
        <p:txBody>
          <a:bodyPr>
            <a:normAutofit fontScale="62500" lnSpcReduction="20000"/>
          </a:bodyPr>
          <a:lstStyle/>
          <a:p>
            <a:pPr marL="0" indent="0">
              <a:buNone/>
            </a:pPr>
            <a:r>
              <a:rPr lang="nl-NL" dirty="0" smtClean="0"/>
              <a:t>Fysiotherapie/manueel therapie </a:t>
            </a:r>
            <a:r>
              <a:rPr lang="nl-NL" dirty="0" err="1" smtClean="0"/>
              <a:t>m.b.t</a:t>
            </a:r>
            <a:r>
              <a:rPr lang="nl-NL" dirty="0" smtClean="0"/>
              <a:t> klachten bewegingsapparaat:</a:t>
            </a:r>
          </a:p>
          <a:p>
            <a:pPr marL="0" indent="0">
              <a:buNone/>
            </a:pPr>
            <a:endParaRPr lang="nl-NL" dirty="0"/>
          </a:p>
          <a:p>
            <a:pPr marL="514350" indent="-514350">
              <a:buAutoNum type="arabicPeriod"/>
            </a:pPr>
            <a:r>
              <a:rPr lang="nl-NL" dirty="0" smtClean="0"/>
              <a:t>Inregelen van medische pathologie</a:t>
            </a:r>
          </a:p>
          <a:p>
            <a:pPr marL="514350" indent="-514350">
              <a:buAutoNum type="arabicPeriod"/>
            </a:pPr>
            <a:r>
              <a:rPr lang="nl-NL" dirty="0" smtClean="0"/>
              <a:t>Inregelen van klachten waar we geen medische oorzaak voor hebben</a:t>
            </a:r>
          </a:p>
          <a:p>
            <a:pPr marL="514350" indent="-514350">
              <a:buAutoNum type="arabicPeriod"/>
            </a:pPr>
            <a:endParaRPr lang="nl-NL" dirty="0" smtClean="0"/>
          </a:p>
          <a:p>
            <a:pPr marL="0" indent="0">
              <a:buNone/>
            </a:pPr>
            <a:r>
              <a:rPr lang="nl-NL" dirty="0" smtClean="0"/>
              <a:t>Houdingstherapie</a:t>
            </a:r>
          </a:p>
          <a:p>
            <a:pPr marL="0" indent="0">
              <a:buNone/>
            </a:pPr>
            <a:r>
              <a:rPr lang="nl-NL" dirty="0" smtClean="0"/>
              <a:t>Oefentherapie (</a:t>
            </a:r>
            <a:r>
              <a:rPr lang="nl-NL" dirty="0" err="1" smtClean="0"/>
              <a:t>graded</a:t>
            </a:r>
            <a:r>
              <a:rPr lang="nl-NL" dirty="0" smtClean="0"/>
              <a:t> </a:t>
            </a:r>
            <a:r>
              <a:rPr lang="nl-NL" dirty="0" err="1" smtClean="0"/>
              <a:t>activity</a:t>
            </a:r>
            <a:r>
              <a:rPr lang="nl-NL" dirty="0" smtClean="0"/>
              <a:t> programma’s)</a:t>
            </a:r>
          </a:p>
          <a:p>
            <a:pPr marL="0" indent="0">
              <a:buNone/>
            </a:pPr>
            <a:r>
              <a:rPr lang="nl-NL" dirty="0" smtClean="0"/>
              <a:t>Revalidatietherapie (b.v. na operaties)</a:t>
            </a:r>
          </a:p>
          <a:p>
            <a:pPr marL="0" indent="0">
              <a:buNone/>
            </a:pPr>
            <a:r>
              <a:rPr lang="nl-NL" dirty="0" smtClean="0"/>
              <a:t>Psychosomatische fysiotherapie</a:t>
            </a:r>
          </a:p>
          <a:p>
            <a:pPr marL="0" indent="0">
              <a:buNone/>
            </a:pPr>
            <a:r>
              <a:rPr lang="nl-NL" dirty="0" smtClean="0"/>
              <a:t>Chronische patiënten (coaching)</a:t>
            </a:r>
            <a:endParaRPr lang="nl-NL" dirty="0"/>
          </a:p>
        </p:txBody>
      </p:sp>
    </p:spTree>
    <p:extLst>
      <p:ext uri="{BB962C8B-B14F-4D97-AF65-F5344CB8AC3E}">
        <p14:creationId xmlns:p14="http://schemas.microsoft.com/office/powerpoint/2010/main" xmlns="" val="40529658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83568" y="51120"/>
            <a:ext cx="8473944" cy="4691506"/>
          </a:xfrm>
          <a:prstGeom prst="rect">
            <a:avLst/>
          </a:prstGeom>
        </p:spPr>
      </p:pic>
      <p:pic>
        <p:nvPicPr>
          <p:cNvPr id="5" name="Picture 4" descr="2.png"/>
          <p:cNvPicPr>
            <a:picLocks noChangeAspect="1"/>
          </p:cNvPicPr>
          <p:nvPr/>
        </p:nvPicPr>
        <p:blipFill rotWithShape="1">
          <a:blip r:embed="rId4" cstate="print">
            <a:extLst>
              <a:ext uri="{28A0092B-C50C-407E-A947-70E740481C1C}">
                <a14:useLocalDpi xmlns:a14="http://schemas.microsoft.com/office/drawing/2010/main" xmlns="" val="0"/>
              </a:ext>
            </a:extLst>
          </a:blip>
          <a:srcRect l="-8324" t="67880"/>
          <a:stretch/>
        </p:blipFill>
        <p:spPr>
          <a:xfrm>
            <a:off x="-27024" y="3205402"/>
            <a:ext cx="9144000" cy="72809"/>
          </a:xfrm>
          <a:prstGeom prst="rect">
            <a:avLst/>
          </a:prstGeom>
        </p:spPr>
      </p:pic>
      <p:pic>
        <p:nvPicPr>
          <p:cNvPr id="17" name="Picture 16" descr="5.pn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889166" y="2430589"/>
            <a:ext cx="2268345" cy="1379298"/>
          </a:xfrm>
          <a:prstGeom prst="rect">
            <a:avLst/>
          </a:prstGeom>
        </p:spPr>
      </p:pic>
      <p:pic>
        <p:nvPicPr>
          <p:cNvPr id="6" name="Picture 5" descr="3.png"/>
          <p:cNvPicPr>
            <a:picLocks noChangeAspect="1"/>
          </p:cNvPicPr>
          <p:nvPr/>
        </p:nvPicPr>
        <p:blipFill rotWithShape="1">
          <a:blip r:embed="rId6" cstate="print">
            <a:extLst>
              <a:ext uri="{28A0092B-C50C-407E-A947-70E740481C1C}">
                <a14:useLocalDpi xmlns:a14="http://schemas.microsoft.com/office/drawing/2010/main" xmlns="" val="0"/>
              </a:ext>
            </a:extLst>
          </a:blip>
          <a:srcRect l="-7977" t="84873"/>
          <a:stretch/>
        </p:blipFill>
        <p:spPr>
          <a:xfrm>
            <a:off x="-27024" y="1416535"/>
            <a:ext cx="9144000" cy="34289"/>
          </a:xfrm>
          <a:prstGeom prst="rect">
            <a:avLst/>
          </a:prstGeom>
        </p:spPr>
      </p:pic>
      <p:pic>
        <p:nvPicPr>
          <p:cNvPr id="7" name="Picture 6" descr="15.png"/>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3117423" y="1394119"/>
            <a:ext cx="2041348" cy="1523279"/>
          </a:xfrm>
          <a:prstGeom prst="rect">
            <a:avLst/>
          </a:prstGeom>
        </p:spPr>
      </p:pic>
      <p:pic>
        <p:nvPicPr>
          <p:cNvPr id="8" name="Picture 7" descr="14.png"/>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3278244" y="3065815"/>
            <a:ext cx="2498862" cy="1644948"/>
          </a:xfrm>
          <a:prstGeom prst="rect">
            <a:avLst/>
          </a:prstGeom>
        </p:spPr>
      </p:pic>
      <p:pic>
        <p:nvPicPr>
          <p:cNvPr id="9" name="Picture 8" descr="13.png"/>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4890383" y="1281412"/>
            <a:ext cx="1678168" cy="1158575"/>
          </a:xfrm>
          <a:prstGeom prst="rect">
            <a:avLst/>
          </a:prstGeom>
        </p:spPr>
      </p:pic>
      <p:pic>
        <p:nvPicPr>
          <p:cNvPr id="10" name="Picture 9" descr="12.png"/>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6614183" y="1386829"/>
            <a:ext cx="1675016" cy="1349475"/>
          </a:xfrm>
          <a:prstGeom prst="rect">
            <a:avLst/>
          </a:prstGeom>
        </p:spPr>
      </p:pic>
      <p:pic>
        <p:nvPicPr>
          <p:cNvPr id="11" name="Picture 10" descr="11.png"/>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5467716" y="3065815"/>
            <a:ext cx="2109352" cy="1775993"/>
          </a:xfrm>
          <a:prstGeom prst="rect">
            <a:avLst/>
          </a:prstGeom>
        </p:spPr>
      </p:pic>
      <p:pic>
        <p:nvPicPr>
          <p:cNvPr id="12" name="Picture 11" descr="10.png"/>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899592" y="1203598"/>
            <a:ext cx="1750151" cy="1329947"/>
          </a:xfrm>
          <a:prstGeom prst="rect">
            <a:avLst/>
          </a:prstGeom>
        </p:spPr>
      </p:pic>
      <p:pic>
        <p:nvPicPr>
          <p:cNvPr id="13" name="Picture 12" descr="9.png"/>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1508741" y="1913772"/>
            <a:ext cx="2494175" cy="1749984"/>
          </a:xfrm>
          <a:prstGeom prst="rect">
            <a:avLst/>
          </a:prstGeom>
        </p:spPr>
      </p:pic>
      <p:pic>
        <p:nvPicPr>
          <p:cNvPr id="15" name="Picture 14" descr="7.png"/>
          <p:cNvPicPr>
            <a:picLocks noChangeAspect="1"/>
          </p:cNvPicPr>
          <p:nvPr/>
        </p:nvPicPr>
        <p:blipFill>
          <a:blip r:embed="rId14" cstate="print">
            <a:extLst>
              <a:ext uri="{28A0092B-C50C-407E-A947-70E740481C1C}">
                <a14:useLocalDpi xmlns:a14="http://schemas.microsoft.com/office/drawing/2010/main" xmlns="" val="0"/>
              </a:ext>
            </a:extLst>
          </a:blip>
          <a:stretch>
            <a:fillRect/>
          </a:stretch>
        </p:blipFill>
        <p:spPr>
          <a:xfrm>
            <a:off x="917212" y="3453317"/>
            <a:ext cx="2714067" cy="1373756"/>
          </a:xfrm>
          <a:prstGeom prst="rect">
            <a:avLst/>
          </a:prstGeom>
        </p:spPr>
      </p:pic>
      <p:pic>
        <p:nvPicPr>
          <p:cNvPr id="16" name="Picture 15" descr="6.png"/>
          <p:cNvPicPr>
            <a:picLocks noChangeAspect="1"/>
          </p:cNvPicPr>
          <p:nvPr/>
        </p:nvPicPr>
        <p:blipFill>
          <a:blip r:embed="rId15" cstate="print">
            <a:extLst>
              <a:ext uri="{28A0092B-C50C-407E-A947-70E740481C1C}">
                <a14:useLocalDpi xmlns:a14="http://schemas.microsoft.com/office/drawing/2010/main" xmlns="" val="0"/>
              </a:ext>
            </a:extLst>
          </a:blip>
          <a:stretch>
            <a:fillRect/>
          </a:stretch>
        </p:blipFill>
        <p:spPr>
          <a:xfrm>
            <a:off x="3674682" y="-19773"/>
            <a:ext cx="1743559" cy="1464839"/>
          </a:xfrm>
          <a:prstGeom prst="rect">
            <a:avLst/>
          </a:prstGeom>
        </p:spPr>
      </p:pic>
      <p:pic>
        <p:nvPicPr>
          <p:cNvPr id="18" name="Picture 17" descr="4.png"/>
          <p:cNvPicPr>
            <a:picLocks noChangeAspect="1"/>
          </p:cNvPicPr>
          <p:nvPr/>
        </p:nvPicPr>
        <p:blipFill>
          <a:blip r:embed="rId16" cstate="print">
            <a:extLst>
              <a:ext uri="{28A0092B-C50C-407E-A947-70E740481C1C}">
                <a14:useLocalDpi xmlns:a14="http://schemas.microsoft.com/office/drawing/2010/main" xmlns="" val="0"/>
              </a:ext>
            </a:extLst>
          </a:blip>
          <a:stretch>
            <a:fillRect/>
          </a:stretch>
        </p:blipFill>
        <p:spPr>
          <a:xfrm>
            <a:off x="1414581" y="101384"/>
            <a:ext cx="1879846" cy="1252445"/>
          </a:xfrm>
          <a:prstGeom prst="rect">
            <a:avLst/>
          </a:prstGeom>
        </p:spPr>
      </p:pic>
      <p:pic>
        <p:nvPicPr>
          <p:cNvPr id="19" name="Picture 18" descr="16.png"/>
          <p:cNvPicPr>
            <a:picLocks noChangeAspect="1"/>
          </p:cNvPicPr>
          <p:nvPr/>
        </p:nvPicPr>
        <p:blipFill>
          <a:blip r:embed="rId17" cstate="print">
            <a:extLst>
              <a:ext uri="{28A0092B-C50C-407E-A947-70E740481C1C}">
                <a14:useLocalDpi xmlns:a14="http://schemas.microsoft.com/office/drawing/2010/main" xmlns="" val="0"/>
              </a:ext>
            </a:extLst>
          </a:blip>
          <a:stretch>
            <a:fillRect/>
          </a:stretch>
        </p:blipFill>
        <p:spPr>
          <a:xfrm>
            <a:off x="3899674" y="2129529"/>
            <a:ext cx="2585353" cy="1527990"/>
          </a:xfrm>
          <a:prstGeom prst="rect">
            <a:avLst/>
          </a:prstGeom>
        </p:spPr>
      </p:pic>
      <p:pic>
        <p:nvPicPr>
          <p:cNvPr id="20" name="Picture 19" descr="17.png"/>
          <p:cNvPicPr>
            <a:picLocks noChangeAspect="1"/>
          </p:cNvPicPr>
          <p:nvPr/>
        </p:nvPicPr>
        <p:blipFill>
          <a:blip r:embed="rId18" cstate="print">
            <a:extLst>
              <a:ext uri="{28A0092B-C50C-407E-A947-70E740481C1C}">
                <a14:useLocalDpi xmlns:a14="http://schemas.microsoft.com/office/drawing/2010/main" xmlns="" val="0"/>
              </a:ext>
            </a:extLst>
          </a:blip>
          <a:stretch>
            <a:fillRect/>
          </a:stretch>
        </p:blipFill>
        <p:spPr>
          <a:xfrm>
            <a:off x="6138769" y="-12347"/>
            <a:ext cx="1642267" cy="1338938"/>
          </a:xfrm>
          <a:prstGeom prst="rect">
            <a:avLst/>
          </a:prstGeom>
        </p:spPr>
      </p:pic>
      <p:sp>
        <p:nvSpPr>
          <p:cNvPr id="21" name="TextBox 20"/>
          <p:cNvSpPr txBox="1"/>
          <p:nvPr/>
        </p:nvSpPr>
        <p:spPr>
          <a:xfrm>
            <a:off x="8481930" y="3596868"/>
            <a:ext cx="648559" cy="646331"/>
          </a:xfrm>
          <a:prstGeom prst="rect">
            <a:avLst/>
          </a:prstGeom>
          <a:noFill/>
        </p:spPr>
        <p:txBody>
          <a:bodyPr wrap="square" rtlCol="0">
            <a:spAutoFit/>
          </a:bodyPr>
          <a:lstStyle/>
          <a:p>
            <a:pPr algn="ctr"/>
            <a:r>
              <a:rPr lang="en-US" dirty="0"/>
              <a:t>1e</a:t>
            </a:r>
          </a:p>
          <a:p>
            <a:pPr algn="ctr"/>
            <a:r>
              <a:rPr lang="en-US" dirty="0" err="1"/>
              <a:t>Lijn</a:t>
            </a:r>
            <a:endParaRPr lang="en-US" dirty="0"/>
          </a:p>
        </p:txBody>
      </p:sp>
      <p:sp>
        <p:nvSpPr>
          <p:cNvPr id="22" name="TextBox 21"/>
          <p:cNvSpPr txBox="1"/>
          <p:nvPr/>
        </p:nvSpPr>
        <p:spPr>
          <a:xfrm>
            <a:off x="8468418" y="2144644"/>
            <a:ext cx="648559" cy="646331"/>
          </a:xfrm>
          <a:prstGeom prst="rect">
            <a:avLst/>
          </a:prstGeom>
          <a:noFill/>
        </p:spPr>
        <p:txBody>
          <a:bodyPr wrap="square" rtlCol="0">
            <a:spAutoFit/>
          </a:bodyPr>
          <a:lstStyle/>
          <a:p>
            <a:pPr algn="ctr"/>
            <a:r>
              <a:rPr lang="en-US" dirty="0"/>
              <a:t>2e</a:t>
            </a:r>
          </a:p>
          <a:p>
            <a:pPr algn="ctr"/>
            <a:r>
              <a:rPr lang="en-US" dirty="0" err="1"/>
              <a:t>Lijn</a:t>
            </a:r>
            <a:endParaRPr lang="en-US" dirty="0"/>
          </a:p>
        </p:txBody>
      </p:sp>
    </p:spTree>
    <p:extLst>
      <p:ext uri="{BB962C8B-B14F-4D97-AF65-F5344CB8AC3E}">
        <p14:creationId xmlns:p14="http://schemas.microsoft.com/office/powerpoint/2010/main" xmlns="" val="3371912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nodeType="withEffect">
                                  <p:stCondLst>
                                    <p:cond delay="0"/>
                                  </p:stCondLst>
                                  <p:childTnLst>
                                    <p:animMotion origin="layout" path="M 4.44444E-6 -1.11111E-6 C 0.06892 -1.11111E-6 0.125 0.07454 0.125 0.16667 C 0.125 0.25857 0.06892 0.33333 4.44444E-6 0.33333 C -0.06893 0.33333 -0.125 0.25857 -0.125 0.16667 C -0.125 0.07454 -0.06893 -1.11111E-6 4.44444E-6 -1.11111E-6 Z " pathEditMode="relative" rAng="0" ptsTypes="AAAAA">
                                      <p:cBhvr>
                                        <p:cTn id="6" dur="5000" fill="hold"/>
                                        <p:tgtEl>
                                          <p:spTgt spid="18"/>
                                        </p:tgtEl>
                                        <p:attrNameLst>
                                          <p:attrName>ppt_x</p:attrName>
                                          <p:attrName>ppt_y</p:attrName>
                                        </p:attrNameLst>
                                      </p:cBhvr>
                                      <p:rCtr x="0" y="16667"/>
                                    </p:animMotion>
                                  </p:childTnLst>
                                </p:cTn>
                              </p:par>
                              <p:par>
                                <p:cTn id="7" presetID="1" presetClass="path" presetSubtype="0" accel="50000" decel="50000" fill="hold" nodeType="withEffect">
                                  <p:stCondLst>
                                    <p:cond delay="0"/>
                                  </p:stCondLst>
                                  <p:childTnLst>
                                    <p:animMotion origin="layout" path="M 4.16667E-6 -3.7037E-6 C 0.06892 -3.7037E-6 0.125 0.07454 0.125 0.16667 C 0.125 0.25857 0.06892 0.33334 4.16667E-6 0.33334 C -0.06893 0.33334 -0.125 0.25857 -0.125 0.16667 C -0.125 0.07454 -0.06893 -3.7037E-6 4.16667E-6 -3.7037E-6 Z " pathEditMode="relative" rAng="0" ptsTypes="AAAAA">
                                      <p:cBhvr>
                                        <p:cTn id="8" dur="5000" fill="hold"/>
                                        <p:tgtEl>
                                          <p:spTgt spid="7"/>
                                        </p:tgtEl>
                                        <p:attrNameLst>
                                          <p:attrName>ppt_x</p:attrName>
                                          <p:attrName>ppt_y</p:attrName>
                                        </p:attrNameLst>
                                      </p:cBhvr>
                                      <p:rCtr x="0" y="16667"/>
                                    </p:animMotion>
                                  </p:childTnLst>
                                </p:cTn>
                              </p:par>
                              <p:par>
                                <p:cTn id="9" presetID="31" presetClass="path" presetSubtype="0" accel="50000" decel="50000" fill="hold" nodeType="withEffect">
                                  <p:stCondLst>
                                    <p:cond delay="0"/>
                                  </p:stCondLst>
                                  <p:childTnLst>
                                    <p:animMotion origin="layout" path="M -3.88889E-6 -4.07407E-6 C 0.00209 -0.00393 0.01198 -0.04537 0.03698 -0.04259 C 0.075 -0.03865 0.08993 -0.00926 0.125 -0.03865 C 0.14705 -0.05601 0.17292 -0.1 0.19202 -0.09861 C 0.23507 -0.09722 0.24393 -0.05208 0.24393 -0.01064 C 0.24497 0.04792 0.18907 0.09723 0.12101 0.10255 C 0.05209 0.10672 -0.00503 0.04399 -3.88889E-6 -4.07407E-6 Z " pathEditMode="relative" rAng="0" ptsTypes="AAAAAAA">
                                      <p:cBhvr>
                                        <p:cTn id="10" dur="5000" fill="hold"/>
                                        <p:tgtEl>
                                          <p:spTgt spid="9"/>
                                        </p:tgtEl>
                                        <p:attrNameLst>
                                          <p:attrName>ppt_x</p:attrName>
                                          <p:attrName>ppt_y</p:attrName>
                                        </p:attrNameLst>
                                      </p:cBhvr>
                                      <p:rCtr x="12170" y="185"/>
                                    </p:animMotion>
                                  </p:childTnLst>
                                </p:cTn>
                              </p:par>
                              <p:par>
                                <p:cTn id="11" presetID="28" presetClass="path" presetSubtype="0" accel="50000" decel="50000" fill="hold" nodeType="withEffect">
                                  <p:stCondLst>
                                    <p:cond delay="0"/>
                                  </p:stCondLst>
                                  <p:childTnLst>
                                    <p:animMotion origin="layout" path="M 3.61111E-6 -7.40741E-7 C 0.01701 -7.40741E-7 0.03107 0.01875 0.03107 0.04144 C 0.03107 0.06528 0.01701 0.08403 3.61111E-6 0.08403 C -0.01702 0.08403 -0.03108 0.10255 -0.03108 0.12523 C -0.03108 0.14792 -0.01702 0.16667 3.61111E-6 0.16667 C 0.01701 0.16667 0.03107 0.18519 0.03107 0.20787 C 0.03107 0.23056 0.01701 0.24931 3.61111E-6 0.24931 C -0.01702 0.24931 -0.03108 0.26782 -0.03108 0.2919 C -0.03108 0.31458 -0.01702 0.33333 3.61111E-6 0.33333 C 0.01701 0.33333 0.03107 0.31458 0.03107 0.2919 C 0.03107 0.26782 0.01701 0.24931 3.61111E-6 0.24931 C -0.01702 0.24931 -0.03108 0.23056 -0.03108 0.20787 C -0.03108 0.18519 -0.01702 0.16667 3.61111E-6 0.16667 C 0.01701 0.16667 0.03107 0.14792 0.03107 0.12523 C 0.03107 0.10255 0.01701 0.08403 3.61111E-6 0.08403 C -0.01702 0.08403 -0.03108 0.06528 -0.03108 0.04144 C -0.03108 0.01875 -0.01702 -7.40741E-7 3.61111E-6 -7.40741E-7 Z " pathEditMode="relative" rAng="0" ptsTypes="AAAAAAAAAAAAAAAAA">
                                      <p:cBhvr>
                                        <p:cTn id="12" dur="5000" fill="hold"/>
                                        <p:tgtEl>
                                          <p:spTgt spid="13"/>
                                        </p:tgtEl>
                                        <p:attrNameLst>
                                          <p:attrName>ppt_x</p:attrName>
                                          <p:attrName>ppt_y</p:attrName>
                                        </p:attrNameLst>
                                      </p:cBhvr>
                                      <p:rCtr x="0" y="16667"/>
                                    </p:animMotion>
                                  </p:childTnLst>
                                </p:cTn>
                              </p:par>
                              <p:par>
                                <p:cTn id="13" presetID="1" presetClass="path" presetSubtype="0" accel="50000" decel="50000" fill="hold" nodeType="withEffect">
                                  <p:stCondLst>
                                    <p:cond delay="0"/>
                                  </p:stCondLst>
                                  <p:childTnLst>
                                    <p:animMotion origin="layout" path="M 1.66667E-6 3.7037E-7 C 0.06892 3.7037E-7 0.125 0.07454 0.125 0.16667 C 0.125 0.25856 0.06892 0.33333 1.66667E-6 0.33333 C -0.06893 0.33333 -0.125 0.25856 -0.125 0.16667 C -0.125 0.07454 -0.06893 3.7037E-7 1.66667E-6 3.7037E-7 Z " pathEditMode="relative" rAng="0" ptsTypes="AAAAA">
                                      <p:cBhvr>
                                        <p:cTn id="14" dur="5000" fill="hold"/>
                                        <p:tgtEl>
                                          <p:spTgt spid="17"/>
                                        </p:tgtEl>
                                        <p:attrNameLst>
                                          <p:attrName>ppt_x</p:attrName>
                                          <p:attrName>ppt_y</p:attrName>
                                        </p:attrNameLst>
                                      </p:cBhvr>
                                      <p:rCtr x="0" y="16667"/>
                                    </p:animMotion>
                                  </p:childTnLst>
                                </p:cTn>
                              </p:par>
                              <p:par>
                                <p:cTn id="15" presetID="1" presetClass="path" presetSubtype="0" accel="50000" decel="50000" fill="hold" nodeType="withEffect">
                                  <p:stCondLst>
                                    <p:cond delay="0"/>
                                  </p:stCondLst>
                                  <p:childTnLst>
                                    <p:animMotion origin="layout" path="M -1.66667E-6 -2.59259E-6 C 0.06893 -2.59259E-6 0.125 0.07454 0.125 0.16667 C 0.125 0.25857 0.06893 0.33334 -1.66667E-6 0.33334 C -0.06892 0.33334 -0.125 0.25857 -0.125 0.16667 C -0.125 0.07454 -0.06892 -2.59259E-6 -1.66667E-6 -2.59259E-6 Z " pathEditMode="relative" rAng="0" ptsTypes="AAAAA">
                                      <p:cBhvr>
                                        <p:cTn id="16" dur="5000" fill="hold"/>
                                        <p:tgtEl>
                                          <p:spTgt spid="11"/>
                                        </p:tgtEl>
                                        <p:attrNameLst>
                                          <p:attrName>ppt_x</p:attrName>
                                          <p:attrName>ppt_y</p:attrName>
                                        </p:attrNameLst>
                                      </p:cBhvr>
                                      <p:rCtr x="0" y="16667"/>
                                    </p:animMotion>
                                  </p:childTnLst>
                                </p:cTn>
                              </p:par>
                              <p:par>
                                <p:cTn id="17" presetID="31" presetClass="path" presetSubtype="0" accel="50000" decel="50000" fill="hold" nodeType="withEffect">
                                  <p:stCondLst>
                                    <p:cond delay="0"/>
                                  </p:stCondLst>
                                  <p:childTnLst>
                                    <p:animMotion origin="layout" path="M 5E-6 1.48148E-6 C 0.00209 -0.00394 0.01198 -0.04537 0.03698 -0.04259 C 0.07501 -0.03866 0.08994 -0.00926 0.12501 -0.03866 C 0.14705 -0.05602 0.17292 -0.1 0.19202 -0.09861 C 0.23507 -0.09722 0.24393 -0.05208 0.24393 -0.01065 C 0.24497 0.04792 0.18907 0.09722 0.12101 0.10254 C 0.05208 0.10671 -0.00503 0.04398 5E-6 1.48148E-6 Z " pathEditMode="relative" rAng="0" ptsTypes="AAAAAAA">
                                      <p:cBhvr>
                                        <p:cTn id="18" dur="5000" fill="hold"/>
                                        <p:tgtEl>
                                          <p:spTgt spid="8"/>
                                        </p:tgtEl>
                                        <p:attrNameLst>
                                          <p:attrName>ppt_x</p:attrName>
                                          <p:attrName>ppt_y</p:attrName>
                                        </p:attrNameLst>
                                      </p:cBhvr>
                                      <p:rCtr x="12170" y="185"/>
                                    </p:animMotion>
                                  </p:childTnLst>
                                </p:cTn>
                              </p:par>
                              <p:par>
                                <p:cTn id="19" presetID="26" presetClass="path" presetSubtype="0" accel="50000" decel="50000" fill="hold" nodeType="withEffect">
                                  <p:stCondLst>
                                    <p:cond delay="0"/>
                                  </p:stCondLst>
                                  <p:childTnLst>
                                    <p:animMotion origin="layout" path="M -0.05365 -0.08264 C -0.05365 -0.0132 0.00121 0.04398 0.0684 0.04398 C 0.14757 0.04398 0.17621 -0.01945 0.18854 -0.05764 L 0.20052 -0.10787 C 0.21302 -0.14607 0.24305 -0.2088 0.33281 -0.2088 C 0.38993 -0.2088 0.45555 -0.15232 0.45555 -0.08264 C 0.45555 -0.0132 0.38993 0.04398 0.33281 0.04398 C 0.24305 0.04398 0.21302 -0.01945 0.20052 -0.05764 L 0.18854 -0.10787 C 0.17621 -0.14607 0.14757 -0.2088 0.0684 -0.2088 C 0.00121 -0.2088 -0.05365 -0.15232 -0.05365 -0.08264 Z " pathEditMode="relative" rAng="0" ptsTypes="AAAAAAAAAAA">
                                      <p:cBhvr>
                                        <p:cTn id="20" dur="5000" fill="hold"/>
                                        <p:tgtEl>
                                          <p:spTgt spid="15"/>
                                        </p:tgtEl>
                                        <p:attrNameLst>
                                          <p:attrName>ppt_x</p:attrName>
                                          <p:attrName>ppt_y</p:attrName>
                                        </p:attrNameLst>
                                      </p:cBhvr>
                                      <p:rCtr x="25451" y="23"/>
                                    </p:animMotion>
                                  </p:childTnLst>
                                </p:cTn>
                              </p:par>
                              <p:par>
                                <p:cTn id="21" presetID="0" presetClass="path" presetSubtype="0" accel="50000" decel="50000" fill="hold" nodeType="withEffect">
                                  <p:stCondLst>
                                    <p:cond delay="0"/>
                                  </p:stCondLst>
                                  <p:childTnLst>
                                    <p:animMotion origin="layout" path="M 0.39583 0.08079 C 0.24218 0.05139 0.08871 0.02223 -0.03542 0.07084 C -0.15955 0.11945 -0.28368 0.41991 -0.34861 0.37199 C -0.41354 0.32408 -0.46841 -0.16227 -0.42535 -0.21643 C -0.38229 -0.2706 -0.16094 0.01111 -0.09011 0.04723 C -0.01927 0.08334 -0.01459 0.00811 2.77778E-6 -3.33333E-6 " pathEditMode="relative" rAng="0" ptsTypes="AAAAAA">
                                      <p:cBhvr>
                                        <p:cTn id="22" dur="6000" fill="hold"/>
                                        <p:tgtEl>
                                          <p:spTgt spid="19"/>
                                        </p:tgtEl>
                                        <p:attrNameLst>
                                          <p:attrName>ppt_x</p:attrName>
                                          <p:attrName>ppt_y</p:attrName>
                                        </p:attrNameLst>
                                      </p:cBhvr>
                                      <p:rCtr x="-41840" y="-394"/>
                                    </p:animMotion>
                                  </p:childTnLst>
                                </p:cTn>
                              </p:par>
                              <p:par>
                                <p:cTn id="23" presetID="1" presetClass="path" presetSubtype="0" accel="50000" decel="50000" fill="hold" nodeType="withEffect">
                                  <p:stCondLst>
                                    <p:cond delay="0"/>
                                  </p:stCondLst>
                                  <p:childTnLst>
                                    <p:animMotion origin="layout" path="M 5E-6 2.22222E-6 C 0.06893 2.22222E-6 0.12501 0.07477 0.12501 0.16666 C 0.12501 0.25879 0.06893 0.33356 5E-6 0.33356 C -0.06892 0.33356 -0.125 0.25879 -0.125 0.16666 C -0.125 0.07477 -0.06892 2.22222E-6 5E-6 2.22222E-6 Z " pathEditMode="relative" rAng="0" ptsTypes="AAAAA">
                                      <p:cBhvr>
                                        <p:cTn id="24" dur="5000" fill="hold"/>
                                        <p:tgtEl>
                                          <p:spTgt spid="10"/>
                                        </p:tgtEl>
                                        <p:attrNameLst>
                                          <p:attrName>ppt_x</p:attrName>
                                          <p:attrName>ppt_y</p:attrName>
                                        </p:attrNameLst>
                                      </p:cBhvr>
                                      <p:rCtr x="0" y="16667"/>
                                    </p:animMotion>
                                  </p:childTnLst>
                                </p:cTn>
                              </p:par>
                              <p:par>
                                <p:cTn id="25" presetID="1" presetClass="path" presetSubtype="0" accel="50000" decel="50000" fill="hold" nodeType="withEffect">
                                  <p:stCondLst>
                                    <p:cond delay="0"/>
                                  </p:stCondLst>
                                  <p:childTnLst>
                                    <p:animMotion origin="layout" path="M -3.33333E-6 -3.7037E-6 C 0.06893 -3.7037E-6 0.125 0.07454 0.125 0.16667 C 0.125 0.25857 0.06893 0.33334 -3.33333E-6 0.33334 C -0.06892 0.33334 -0.125 0.25857 -0.125 0.16667 C -0.125 0.07454 -0.06892 -3.7037E-6 -3.33333E-6 -3.7037E-6 Z " pathEditMode="relative" rAng="0" ptsTypes="AAAAA">
                                      <p:cBhvr>
                                        <p:cTn id="26" dur="5000" fill="hold"/>
                                        <p:tgtEl>
                                          <p:spTgt spid="16"/>
                                        </p:tgtEl>
                                        <p:attrNameLst>
                                          <p:attrName>ppt_x</p:attrName>
                                          <p:attrName>ppt_y</p:attrName>
                                        </p:attrNameLst>
                                      </p:cBhvr>
                                      <p:rCtr x="0" y="16667"/>
                                    </p:animMotion>
                                  </p:childTnLst>
                                </p:cTn>
                              </p:par>
                              <p:par>
                                <p:cTn id="27" presetID="1" presetClass="path" presetSubtype="0" accel="50000" decel="50000" fill="hold" nodeType="withEffect">
                                  <p:stCondLst>
                                    <p:cond delay="0"/>
                                  </p:stCondLst>
                                  <p:childTnLst>
                                    <p:animMotion origin="layout" path="M -1.66667E-6 3.33333E-6 C 0.06893 3.33333E-6 0.125 0.07477 0.125 0.16666 C 0.125 0.25879 0.06893 0.33356 -1.66667E-6 0.33356 C -0.06892 0.33356 -0.125 0.25879 -0.125 0.16666 C -0.125 0.07477 -0.06892 3.33333E-6 -1.66667E-6 3.33333E-6 Z " pathEditMode="relative" rAng="0" ptsTypes="AAAAA">
                                      <p:cBhvr>
                                        <p:cTn id="28" dur="5000" fill="hold"/>
                                        <p:tgtEl>
                                          <p:spTgt spid="12"/>
                                        </p:tgtEl>
                                        <p:attrNameLst>
                                          <p:attrName>ppt_x</p:attrName>
                                          <p:attrName>ppt_y</p:attrName>
                                        </p:attrNameLst>
                                      </p:cBhvr>
                                      <p:rCtr x="0" y="16667"/>
                                    </p:animMotion>
                                  </p:childTnLst>
                                </p:cTn>
                              </p:par>
                              <p:par>
                                <p:cTn id="29" presetID="20"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edge">
                                      <p:cBhvr>
                                        <p:cTn id="31" dur="3000"/>
                                        <p:tgtEl>
                                          <p:spTgt spid="4"/>
                                        </p:tgtEl>
                                      </p:cBhvr>
                                    </p:animEffect>
                                  </p:childTnLst>
                                </p:cTn>
                              </p:par>
                              <p:par>
                                <p:cTn id="32" presetID="55" presetClass="entr" presetSubtype="0"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3000" fill="hold"/>
                                        <p:tgtEl>
                                          <p:spTgt spid="5"/>
                                        </p:tgtEl>
                                        <p:attrNameLst>
                                          <p:attrName>ppt_w</p:attrName>
                                        </p:attrNameLst>
                                      </p:cBhvr>
                                      <p:tavLst>
                                        <p:tav tm="0">
                                          <p:val>
                                            <p:strVal val="#ppt_w*0.70"/>
                                          </p:val>
                                        </p:tav>
                                        <p:tav tm="100000">
                                          <p:val>
                                            <p:strVal val="#ppt_w"/>
                                          </p:val>
                                        </p:tav>
                                      </p:tavLst>
                                    </p:anim>
                                    <p:anim calcmode="lin" valueType="num">
                                      <p:cBhvr>
                                        <p:cTn id="35" dur="3000" fill="hold"/>
                                        <p:tgtEl>
                                          <p:spTgt spid="5"/>
                                        </p:tgtEl>
                                        <p:attrNameLst>
                                          <p:attrName>ppt_h</p:attrName>
                                        </p:attrNameLst>
                                      </p:cBhvr>
                                      <p:tavLst>
                                        <p:tav tm="0">
                                          <p:val>
                                            <p:strVal val="#ppt_h"/>
                                          </p:val>
                                        </p:tav>
                                        <p:tav tm="100000">
                                          <p:val>
                                            <p:strVal val="#ppt_h"/>
                                          </p:val>
                                        </p:tav>
                                      </p:tavLst>
                                    </p:anim>
                                    <p:animEffect transition="in" filter="fade">
                                      <p:cBhvr>
                                        <p:cTn id="36" dur="3000"/>
                                        <p:tgtEl>
                                          <p:spTgt spid="5"/>
                                        </p:tgtEl>
                                      </p:cBhvr>
                                    </p:animEffect>
                                  </p:childTnLst>
                                </p:cTn>
                              </p:par>
                              <p:par>
                                <p:cTn id="37" presetID="55"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3000" fill="hold"/>
                                        <p:tgtEl>
                                          <p:spTgt spid="6"/>
                                        </p:tgtEl>
                                        <p:attrNameLst>
                                          <p:attrName>ppt_w</p:attrName>
                                        </p:attrNameLst>
                                      </p:cBhvr>
                                      <p:tavLst>
                                        <p:tav tm="0">
                                          <p:val>
                                            <p:strVal val="#ppt_w*0.70"/>
                                          </p:val>
                                        </p:tav>
                                        <p:tav tm="100000">
                                          <p:val>
                                            <p:strVal val="#ppt_w"/>
                                          </p:val>
                                        </p:tav>
                                      </p:tavLst>
                                    </p:anim>
                                    <p:anim calcmode="lin" valueType="num">
                                      <p:cBhvr>
                                        <p:cTn id="40" dur="3000" fill="hold"/>
                                        <p:tgtEl>
                                          <p:spTgt spid="6"/>
                                        </p:tgtEl>
                                        <p:attrNameLst>
                                          <p:attrName>ppt_h</p:attrName>
                                        </p:attrNameLst>
                                      </p:cBhvr>
                                      <p:tavLst>
                                        <p:tav tm="0">
                                          <p:val>
                                            <p:strVal val="#ppt_h"/>
                                          </p:val>
                                        </p:tav>
                                        <p:tav tm="100000">
                                          <p:val>
                                            <p:strVal val="#ppt_h"/>
                                          </p:val>
                                        </p:tav>
                                      </p:tavLst>
                                    </p:anim>
                                    <p:animEffect transition="in" filter="fade">
                                      <p:cBhvr>
                                        <p:cTn id="41" dur="3000"/>
                                        <p:tgtEl>
                                          <p:spTgt spid="6"/>
                                        </p:tgtEl>
                                      </p:cBhvr>
                                    </p:animEffect>
                                  </p:childTnLst>
                                </p:cTn>
                              </p:par>
                              <p:par>
                                <p:cTn id="42" presetID="1" presetClass="path" presetSubtype="0" accel="50000" decel="50000" fill="hold" nodeType="withEffect">
                                  <p:stCondLst>
                                    <p:cond delay="0"/>
                                  </p:stCondLst>
                                  <p:childTnLst>
                                    <p:animMotion origin="layout" path="M -3.05556E-6 1.85185E-6 C 0.06893 1.85185E-6 0.125 0.07454 0.125 0.16666 C 0.125 0.25856 0.06893 0.33333 -3.05556E-6 0.33333 C -0.06892 0.33333 -0.125 0.25856 -0.125 0.16666 C -0.125 0.07454 -0.06892 1.85185E-6 -3.05556E-6 1.85185E-6 Z " pathEditMode="relative" rAng="0" ptsTypes="AAAAA">
                                      <p:cBhvr>
                                        <p:cTn id="43" dur="5000" fill="hold"/>
                                        <p:tgtEl>
                                          <p:spTgt spid="20"/>
                                        </p:tgtEl>
                                        <p:attrNameLst>
                                          <p:attrName>ppt_x</p:attrName>
                                          <p:attrName>ppt_y</p:attrName>
                                        </p:attrNameLst>
                                      </p:cBhvr>
                                      <p:rCtr x="0" y="166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Diagnose</a:t>
            </a:r>
            <a:endParaRPr lang="nl-NL" dirty="0"/>
          </a:p>
        </p:txBody>
      </p:sp>
      <p:sp>
        <p:nvSpPr>
          <p:cNvPr id="3" name="Tijdelijke aanduiding voor inhoud 2"/>
          <p:cNvSpPr>
            <a:spLocks noGrp="1"/>
          </p:cNvSpPr>
          <p:nvPr>
            <p:ph idx="1"/>
          </p:nvPr>
        </p:nvSpPr>
        <p:spPr/>
        <p:txBody>
          <a:bodyPr>
            <a:normAutofit fontScale="62500" lnSpcReduction="20000"/>
          </a:bodyPr>
          <a:lstStyle/>
          <a:p>
            <a:pPr lvl="0"/>
            <a:r>
              <a:rPr lang="nl-NL" dirty="0"/>
              <a:t>Orthopedisch onderzoek</a:t>
            </a:r>
          </a:p>
          <a:p>
            <a:pPr lvl="0"/>
            <a:r>
              <a:rPr lang="nl-NL" dirty="0"/>
              <a:t>Neurologisch onderzoek</a:t>
            </a:r>
          </a:p>
          <a:p>
            <a:pPr lvl="0"/>
            <a:r>
              <a:rPr lang="nl-NL" dirty="0"/>
              <a:t>Beweeg keten onderzoek/analyse compensatie patronen</a:t>
            </a:r>
          </a:p>
          <a:p>
            <a:pPr lvl="0"/>
            <a:r>
              <a:rPr lang="nl-NL" dirty="0"/>
              <a:t>Stand en functie onderzoek</a:t>
            </a:r>
          </a:p>
          <a:p>
            <a:pPr lvl="0"/>
            <a:r>
              <a:rPr lang="nl-NL" dirty="0"/>
              <a:t>Effect van </a:t>
            </a:r>
            <a:r>
              <a:rPr lang="nl-NL" dirty="0" err="1"/>
              <a:t>loading</a:t>
            </a:r>
            <a:r>
              <a:rPr lang="nl-NL" dirty="0"/>
              <a:t> strategieën (mechanisch ja/nee)</a:t>
            </a:r>
          </a:p>
          <a:p>
            <a:pPr lvl="0"/>
            <a:r>
              <a:rPr lang="nl-NL" dirty="0"/>
              <a:t>MRI beoordeling</a:t>
            </a:r>
          </a:p>
          <a:p>
            <a:pPr lvl="0"/>
            <a:r>
              <a:rPr lang="nl-NL" dirty="0"/>
              <a:t>MSK Echografie/ beoordeling</a:t>
            </a:r>
          </a:p>
          <a:p>
            <a:pPr lvl="0"/>
            <a:r>
              <a:rPr lang="nl-NL" dirty="0"/>
              <a:t>Diagnostische injecties (proefblokken</a:t>
            </a:r>
            <a:r>
              <a:rPr lang="nl-NL" dirty="0" smtClean="0"/>
              <a:t>)</a:t>
            </a:r>
          </a:p>
          <a:p>
            <a:pPr lvl="0"/>
            <a:r>
              <a:rPr lang="nl-NL" dirty="0" smtClean="0"/>
              <a:t>Conventionele röntgenfoto’s </a:t>
            </a:r>
            <a:endParaRPr lang="nl-NL" dirty="0"/>
          </a:p>
          <a:p>
            <a:pPr lvl="0"/>
            <a:r>
              <a:rPr lang="nl-NL" dirty="0"/>
              <a:t>Functionele doorlichting (röntgen apparatuur)</a:t>
            </a:r>
          </a:p>
          <a:p>
            <a:pPr lvl="0"/>
            <a:r>
              <a:rPr lang="nl-NL" dirty="0"/>
              <a:t>Per </a:t>
            </a:r>
            <a:r>
              <a:rPr lang="nl-NL" dirty="0" err="1"/>
              <a:t>exclusionem</a:t>
            </a:r>
            <a:r>
              <a:rPr lang="nl-NL" dirty="0"/>
              <a:t>: aantonen niet-mechanische oorzaken van klachten/pijn</a:t>
            </a:r>
          </a:p>
          <a:p>
            <a:endParaRPr lang="nl-NL" dirty="0"/>
          </a:p>
        </p:txBody>
      </p:sp>
    </p:spTree>
    <p:extLst>
      <p:ext uri="{BB962C8B-B14F-4D97-AF65-F5344CB8AC3E}">
        <p14:creationId xmlns:p14="http://schemas.microsoft.com/office/powerpoint/2010/main" xmlns="" val="15900674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Mechanisch versus niet mechanisch</a:t>
            </a:r>
          </a:p>
        </p:txBody>
      </p:sp>
      <p:sp>
        <p:nvSpPr>
          <p:cNvPr id="3" name="Tijdelijke aanduiding voor inhoud 2"/>
          <p:cNvSpPr>
            <a:spLocks noGrp="1"/>
          </p:cNvSpPr>
          <p:nvPr>
            <p:ph sz="half" idx="1"/>
          </p:nvPr>
        </p:nvSpPr>
        <p:spPr/>
        <p:txBody>
          <a:bodyPr/>
          <a:lstStyle/>
          <a:p>
            <a:r>
              <a:rPr lang="nl-NL" dirty="0"/>
              <a:t>Klachten wisselen in de tijd</a:t>
            </a:r>
          </a:p>
          <a:p>
            <a:r>
              <a:rPr lang="nl-NL" dirty="0"/>
              <a:t>Patroon is </a:t>
            </a:r>
            <a:r>
              <a:rPr lang="nl-NL" dirty="0" smtClean="0"/>
              <a:t>beïnvloedbaar </a:t>
            </a:r>
            <a:r>
              <a:rPr lang="nl-NL" dirty="0"/>
              <a:t>door </a:t>
            </a:r>
            <a:r>
              <a:rPr lang="nl-NL" dirty="0" err="1"/>
              <a:t>loading</a:t>
            </a:r>
            <a:r>
              <a:rPr lang="nl-NL" dirty="0"/>
              <a:t> </a:t>
            </a:r>
            <a:r>
              <a:rPr lang="nl-NL" dirty="0" smtClean="0"/>
              <a:t>strategieën</a:t>
            </a:r>
            <a:endParaRPr lang="nl-NL" dirty="0"/>
          </a:p>
          <a:p>
            <a:endParaRPr lang="nl-NL" dirty="0"/>
          </a:p>
        </p:txBody>
      </p:sp>
      <p:sp>
        <p:nvSpPr>
          <p:cNvPr id="4" name="Tijdelijke aanduiding voor inhoud 3"/>
          <p:cNvSpPr>
            <a:spLocks noGrp="1"/>
          </p:cNvSpPr>
          <p:nvPr>
            <p:ph sz="half" idx="2"/>
          </p:nvPr>
        </p:nvSpPr>
        <p:spPr/>
        <p:txBody>
          <a:bodyPr/>
          <a:lstStyle/>
          <a:p>
            <a:r>
              <a:rPr lang="nl-NL" dirty="0"/>
              <a:t>Klachten continue</a:t>
            </a:r>
          </a:p>
          <a:p>
            <a:r>
              <a:rPr lang="nl-NL" dirty="0"/>
              <a:t>Geen duidelijk patroon</a:t>
            </a:r>
          </a:p>
          <a:p>
            <a:r>
              <a:rPr lang="nl-NL" dirty="0"/>
              <a:t>Vaak nachtelijke pijn</a:t>
            </a:r>
          </a:p>
          <a:p>
            <a:endParaRPr lang="nl-NL" dirty="0"/>
          </a:p>
        </p:txBody>
      </p:sp>
    </p:spTree>
    <p:extLst>
      <p:ext uri="{BB962C8B-B14F-4D97-AF65-F5344CB8AC3E}">
        <p14:creationId xmlns:p14="http://schemas.microsoft.com/office/powerpoint/2010/main" xmlns="" val="128959428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Behandeling</a:t>
            </a:r>
            <a:endParaRPr lang="nl-NL" dirty="0"/>
          </a:p>
        </p:txBody>
      </p:sp>
      <p:sp>
        <p:nvSpPr>
          <p:cNvPr id="3" name="Tijdelijke aanduiding voor inhoud 2"/>
          <p:cNvSpPr>
            <a:spLocks noGrp="1"/>
          </p:cNvSpPr>
          <p:nvPr>
            <p:ph idx="1"/>
          </p:nvPr>
        </p:nvSpPr>
        <p:spPr/>
        <p:txBody>
          <a:bodyPr>
            <a:normAutofit fontScale="55000" lnSpcReduction="20000"/>
          </a:bodyPr>
          <a:lstStyle/>
          <a:p>
            <a:pPr lvl="0"/>
            <a:r>
              <a:rPr lang="nl-NL" dirty="0"/>
              <a:t>(</a:t>
            </a:r>
            <a:r>
              <a:rPr lang="nl-NL" dirty="0" err="1"/>
              <a:t>ortho</a:t>
            </a:r>
            <a:r>
              <a:rPr lang="nl-NL" dirty="0"/>
              <a:t>) </a:t>
            </a:r>
            <a:r>
              <a:rPr lang="nl-NL" dirty="0" smtClean="0"/>
              <a:t>manipulaties/mobilisaties </a:t>
            </a:r>
            <a:r>
              <a:rPr lang="nl-NL" dirty="0"/>
              <a:t>ter vermindering druk en verbeteren </a:t>
            </a:r>
            <a:r>
              <a:rPr lang="nl-NL" dirty="0" smtClean="0"/>
              <a:t>functie</a:t>
            </a:r>
          </a:p>
          <a:p>
            <a:pPr lvl="0"/>
            <a:endParaRPr lang="nl-NL" dirty="0"/>
          </a:p>
          <a:p>
            <a:pPr lvl="0"/>
            <a:r>
              <a:rPr lang="nl-NL" dirty="0" smtClean="0"/>
              <a:t>richting </a:t>
            </a:r>
            <a:r>
              <a:rPr lang="nl-NL" dirty="0"/>
              <a:t>specifieke oefeningen/effect </a:t>
            </a:r>
            <a:r>
              <a:rPr lang="nl-NL" dirty="0" err="1"/>
              <a:t>loading</a:t>
            </a:r>
            <a:r>
              <a:rPr lang="nl-NL" dirty="0"/>
              <a:t> strategieën</a:t>
            </a:r>
          </a:p>
          <a:p>
            <a:pPr lvl="0"/>
            <a:endParaRPr lang="nl-NL" dirty="0" smtClean="0"/>
          </a:p>
          <a:p>
            <a:pPr lvl="0"/>
            <a:r>
              <a:rPr lang="nl-NL" dirty="0" smtClean="0"/>
              <a:t>beweeganalyse </a:t>
            </a:r>
            <a:r>
              <a:rPr lang="nl-NL" dirty="0"/>
              <a:t>naar compensatie gedrag (loopanalyse) plus (oefen)adviezen</a:t>
            </a:r>
          </a:p>
          <a:p>
            <a:pPr lvl="0"/>
            <a:endParaRPr lang="nl-NL" dirty="0" smtClean="0"/>
          </a:p>
          <a:p>
            <a:pPr lvl="0"/>
            <a:r>
              <a:rPr lang="nl-NL" dirty="0" smtClean="0"/>
              <a:t>medicamenteuze </a:t>
            </a:r>
            <a:r>
              <a:rPr lang="nl-NL" dirty="0"/>
              <a:t>ondersteuning </a:t>
            </a:r>
          </a:p>
          <a:p>
            <a:pPr lvl="0"/>
            <a:endParaRPr lang="nl-NL" dirty="0" smtClean="0"/>
          </a:p>
          <a:p>
            <a:pPr lvl="0"/>
            <a:r>
              <a:rPr lang="nl-NL" dirty="0" smtClean="0"/>
              <a:t>injecties </a:t>
            </a:r>
            <a:r>
              <a:rPr lang="nl-NL" dirty="0"/>
              <a:t>en (minimale) invasieve pijnbestrijdingstechnieken </a:t>
            </a:r>
          </a:p>
          <a:p>
            <a:pPr lvl="0"/>
            <a:endParaRPr lang="nl-NL" dirty="0" smtClean="0"/>
          </a:p>
          <a:p>
            <a:pPr lvl="0"/>
            <a:r>
              <a:rPr lang="nl-NL" dirty="0" smtClean="0"/>
              <a:t>voorlichting</a:t>
            </a:r>
            <a:r>
              <a:rPr lang="nl-NL" dirty="0"/>
              <a:t>/coaching</a:t>
            </a:r>
          </a:p>
          <a:p>
            <a:pPr marL="0" indent="0">
              <a:buNone/>
            </a:pPr>
            <a:endParaRPr lang="nl-NL" dirty="0"/>
          </a:p>
        </p:txBody>
      </p:sp>
    </p:spTree>
    <p:extLst>
      <p:ext uri="{BB962C8B-B14F-4D97-AF65-F5344CB8AC3E}">
        <p14:creationId xmlns:p14="http://schemas.microsoft.com/office/powerpoint/2010/main" xmlns="" val="19351903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xmlns="" val="2706118212"/>
              </p:ext>
            </p:extLst>
          </p:nvPr>
        </p:nvGraphicFramePr>
        <p:xfrm>
          <a:off x="2463800" y="539750"/>
          <a:ext cx="4216400" cy="4064000"/>
        </p:xfrm>
        <a:graphic>
          <a:graphicData uri="http://schemas.openxmlformats.org/presentationml/2006/ole">
            <p:oleObj spid="_x0000_s1032" name="Document" r:id="rId3" imgW="6299280" imgH="6070680" progId="Word.Document.12">
              <p:embed/>
            </p:oleObj>
          </a:graphicData>
        </a:graphic>
      </p:graphicFrame>
    </p:spTree>
    <p:extLst>
      <p:ext uri="{BB962C8B-B14F-4D97-AF65-F5344CB8AC3E}">
        <p14:creationId xmlns:p14="http://schemas.microsoft.com/office/powerpoint/2010/main" xmlns="" val="9081614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534F14B7-E160-4AE9-872C-206C9782D815}"/>
              </a:ext>
            </a:extLst>
          </p:cNvPr>
          <p:cNvSpPr>
            <a:spLocks noGrp="1"/>
          </p:cNvSpPr>
          <p:nvPr>
            <p:ph type="title"/>
          </p:nvPr>
        </p:nvSpPr>
        <p:spPr/>
        <p:txBody>
          <a:bodyPr/>
          <a:lstStyle/>
          <a:p>
            <a:endParaRPr lang="nl-NL" dirty="0"/>
          </a:p>
        </p:txBody>
      </p:sp>
      <p:pic>
        <p:nvPicPr>
          <p:cNvPr id="5" name="Tijdelijke aanduiding voor inhoud 4">
            <a:extLst>
              <a:ext uri="{FF2B5EF4-FFF2-40B4-BE49-F238E27FC236}">
                <a16:creationId xmlns="" xmlns:a16="http://schemas.microsoft.com/office/drawing/2014/main" id="{97F3B93B-1714-45F9-94E8-31E87A49665E}"/>
              </a:ext>
            </a:extLst>
          </p:cNvPr>
          <p:cNvPicPr>
            <a:picLocks noGrp="1" noChangeAspect="1"/>
          </p:cNvPicPr>
          <p:nvPr>
            <p:ph idx="1"/>
          </p:nvPr>
        </p:nvPicPr>
        <p:blipFill>
          <a:blip r:embed="rId2" cstate="print"/>
          <a:stretch>
            <a:fillRect/>
          </a:stretch>
        </p:blipFill>
        <p:spPr>
          <a:xfrm>
            <a:off x="2638269" y="411510"/>
            <a:ext cx="3627620" cy="3804474"/>
          </a:xfrm>
        </p:spPr>
      </p:pic>
    </p:spTree>
    <p:extLst>
      <p:ext uri="{BB962C8B-B14F-4D97-AF65-F5344CB8AC3E}">
        <p14:creationId xmlns:p14="http://schemas.microsoft.com/office/powerpoint/2010/main" xmlns="" val="24284064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
            <a:ext cx="8229600" cy="843558"/>
          </a:xfrm>
        </p:spPr>
        <p:txBody>
          <a:bodyPr>
            <a:normAutofit/>
          </a:bodyPr>
          <a:lstStyle/>
          <a:p>
            <a:r>
              <a:rPr lang="nl-NL" sz="3200" dirty="0" smtClean="0"/>
              <a:t>Doelgroep</a:t>
            </a:r>
            <a:endParaRPr lang="nl-NL" sz="3200" dirty="0"/>
          </a:p>
        </p:txBody>
      </p:sp>
      <p:sp>
        <p:nvSpPr>
          <p:cNvPr id="3" name="Tijdelijke aanduiding voor inhoud 2"/>
          <p:cNvSpPr>
            <a:spLocks noGrp="1"/>
          </p:cNvSpPr>
          <p:nvPr>
            <p:ph idx="1"/>
          </p:nvPr>
        </p:nvSpPr>
        <p:spPr>
          <a:xfrm>
            <a:off x="457200" y="843558"/>
            <a:ext cx="8229600" cy="3888432"/>
          </a:xfrm>
        </p:spPr>
        <p:txBody>
          <a:bodyPr>
            <a:normAutofit fontScale="47500" lnSpcReduction="20000"/>
          </a:bodyPr>
          <a:lstStyle/>
          <a:p>
            <a:pPr lvl="0"/>
            <a:endParaRPr lang="nl-NL" dirty="0" smtClean="0"/>
          </a:p>
          <a:p>
            <a:pPr lvl="0"/>
            <a:r>
              <a:rPr lang="nl-NL" dirty="0" smtClean="0"/>
              <a:t>patiënten met </a:t>
            </a:r>
            <a:r>
              <a:rPr lang="nl-NL" dirty="0"/>
              <a:t>(a)specifieke LBP: specificatie </a:t>
            </a:r>
            <a:r>
              <a:rPr lang="nl-NL" dirty="0" smtClean="0"/>
              <a:t>(discus, facet, SI, </a:t>
            </a:r>
            <a:r>
              <a:rPr lang="nl-NL" dirty="0" err="1" smtClean="0"/>
              <a:t>ligamentair</a:t>
            </a:r>
            <a:r>
              <a:rPr lang="nl-NL" dirty="0" smtClean="0"/>
              <a:t>) en </a:t>
            </a:r>
            <a:r>
              <a:rPr lang="nl-NL" dirty="0"/>
              <a:t>behandelplan </a:t>
            </a:r>
            <a:endParaRPr lang="nl-NL" dirty="0" smtClean="0"/>
          </a:p>
          <a:p>
            <a:pPr lvl="0"/>
            <a:r>
              <a:rPr lang="nl-NL" dirty="0" smtClean="0"/>
              <a:t>patiënten met persisterende klachten bewegingsapparaat na trauma/</a:t>
            </a:r>
            <a:r>
              <a:rPr lang="nl-NL" dirty="0" err="1" smtClean="0"/>
              <a:t>surmenage</a:t>
            </a:r>
            <a:endParaRPr lang="nl-NL" dirty="0"/>
          </a:p>
          <a:p>
            <a:pPr lvl="0"/>
            <a:r>
              <a:rPr lang="nl-NL" dirty="0"/>
              <a:t>patiënten met KANS klachten (klachten arm-nek-schouder</a:t>
            </a:r>
            <a:r>
              <a:rPr lang="nl-NL" dirty="0" smtClean="0"/>
              <a:t>)</a:t>
            </a:r>
            <a:endParaRPr lang="nl-NL" dirty="0"/>
          </a:p>
          <a:p>
            <a:pPr lvl="0"/>
            <a:r>
              <a:rPr lang="nl-NL" dirty="0"/>
              <a:t>patiënten met </a:t>
            </a:r>
            <a:r>
              <a:rPr lang="nl-NL" dirty="0" err="1"/>
              <a:t>radiculaire</a:t>
            </a:r>
            <a:r>
              <a:rPr lang="nl-NL" dirty="0"/>
              <a:t> klachten</a:t>
            </a:r>
          </a:p>
          <a:p>
            <a:pPr lvl="0"/>
            <a:r>
              <a:rPr lang="nl-NL" dirty="0"/>
              <a:t>patiënten met hoofdpijnklachten</a:t>
            </a:r>
          </a:p>
          <a:p>
            <a:pPr lvl="0"/>
            <a:r>
              <a:rPr lang="nl-NL" dirty="0"/>
              <a:t>patiënten met degeneratieve aandoeningen </a:t>
            </a:r>
            <a:r>
              <a:rPr lang="nl-NL" dirty="0" smtClean="0"/>
              <a:t>aan het bewegingsapparaat</a:t>
            </a:r>
            <a:endParaRPr lang="nl-NL" dirty="0"/>
          </a:p>
          <a:p>
            <a:pPr lvl="0"/>
            <a:r>
              <a:rPr lang="nl-NL" dirty="0"/>
              <a:t>patiënten met chronische pijn </a:t>
            </a:r>
            <a:r>
              <a:rPr lang="nl-NL" dirty="0" smtClean="0"/>
              <a:t>aan het bewegingsapparaat</a:t>
            </a:r>
            <a:r>
              <a:rPr lang="nl-NL" dirty="0"/>
              <a:t>/SOLK (somatisch onverklaarde lichamelijke klachten)</a:t>
            </a:r>
          </a:p>
          <a:p>
            <a:pPr lvl="0"/>
            <a:r>
              <a:rPr lang="nl-NL" dirty="0"/>
              <a:t>patiënten die willen gaan bewegen/sporten </a:t>
            </a:r>
            <a:r>
              <a:rPr lang="nl-NL" dirty="0" smtClean="0"/>
              <a:t>maar </a:t>
            </a:r>
            <a:r>
              <a:rPr lang="nl-NL" dirty="0"/>
              <a:t>dit niet kunnen vanwege pijnklachten</a:t>
            </a:r>
          </a:p>
          <a:p>
            <a:pPr lvl="0"/>
            <a:r>
              <a:rPr lang="nl-NL" dirty="0"/>
              <a:t>patiënten bij wie de diagnose niet duidelijk of onvoldoende gedifferentieerd is </a:t>
            </a:r>
            <a:r>
              <a:rPr lang="nl-NL" dirty="0" smtClean="0"/>
              <a:t>(bijvoorbeeld</a:t>
            </a:r>
            <a:r>
              <a:rPr lang="nl-NL" dirty="0"/>
              <a:t>: heupklachten zonder afwijkingen op de röntgenfoto)</a:t>
            </a:r>
          </a:p>
          <a:p>
            <a:pPr marL="0" indent="0">
              <a:buNone/>
            </a:pPr>
            <a:r>
              <a:rPr lang="nl-NL" dirty="0"/>
              <a:t> </a:t>
            </a:r>
          </a:p>
          <a:p>
            <a:endParaRPr lang="nl-NL" dirty="0" smtClean="0"/>
          </a:p>
          <a:p>
            <a:endParaRPr lang="nl-NL" dirty="0"/>
          </a:p>
          <a:p>
            <a:pPr marL="0" indent="0">
              <a:buNone/>
            </a:pPr>
            <a:r>
              <a:rPr lang="nl-NL" dirty="0" smtClean="0"/>
              <a:t>* HBA=perifere gewrichten en wervelkolom</a:t>
            </a:r>
            <a:endParaRPr lang="nl-NL" dirty="0"/>
          </a:p>
        </p:txBody>
      </p:sp>
    </p:spTree>
    <p:extLst>
      <p:ext uri="{BB962C8B-B14F-4D97-AF65-F5344CB8AC3E}">
        <p14:creationId xmlns:p14="http://schemas.microsoft.com/office/powerpoint/2010/main" xmlns="" val="13305707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200" dirty="0" smtClean="0"/>
              <a:t>MSK geneeskunde:</a:t>
            </a:r>
            <a:endParaRPr lang="nl-NL" sz="3200" dirty="0"/>
          </a:p>
        </p:txBody>
      </p:sp>
      <p:sp>
        <p:nvSpPr>
          <p:cNvPr id="3" name="Tijdelijke aanduiding voor inhoud 2"/>
          <p:cNvSpPr>
            <a:spLocks noGrp="1"/>
          </p:cNvSpPr>
          <p:nvPr>
            <p:ph idx="1"/>
          </p:nvPr>
        </p:nvSpPr>
        <p:spPr/>
        <p:txBody>
          <a:bodyPr>
            <a:normAutofit fontScale="92500" lnSpcReduction="20000"/>
          </a:bodyPr>
          <a:lstStyle/>
          <a:p>
            <a:pPr marL="0" lvl="0" indent="0">
              <a:buNone/>
            </a:pPr>
            <a:r>
              <a:rPr lang="nl-NL" sz="2600" dirty="0" smtClean="0"/>
              <a:t>Een medisch </a:t>
            </a:r>
            <a:r>
              <a:rPr lang="nl-NL" sz="2600" dirty="0"/>
              <a:t>vakgebied dat zich richt op de geïntegreerde analyse en behandeling van klachten </a:t>
            </a:r>
            <a:r>
              <a:rPr lang="nl-NL" sz="2600" dirty="0" smtClean="0"/>
              <a:t>aan </a:t>
            </a:r>
            <a:r>
              <a:rPr lang="nl-NL" sz="2600" dirty="0"/>
              <a:t>het </a:t>
            </a:r>
            <a:r>
              <a:rPr lang="nl-NL" sz="2600" dirty="0" smtClean="0"/>
              <a:t>houdings- </a:t>
            </a:r>
            <a:r>
              <a:rPr lang="nl-NL" sz="2600" dirty="0"/>
              <a:t>en bewegingsapparaat (musculoskeletaal).  </a:t>
            </a:r>
          </a:p>
          <a:p>
            <a:pPr marL="0" indent="0">
              <a:buNone/>
            </a:pPr>
            <a:r>
              <a:rPr lang="nl-NL" sz="2600" dirty="0"/>
              <a:t> </a:t>
            </a:r>
          </a:p>
          <a:p>
            <a:pPr marL="0" lvl="0" indent="0">
              <a:buNone/>
            </a:pPr>
            <a:r>
              <a:rPr lang="nl-NL" sz="2600" dirty="0" smtClean="0"/>
              <a:t>Een zelfstandige </a:t>
            </a:r>
            <a:r>
              <a:rPr lang="nl-NL" sz="2600" dirty="0"/>
              <a:t>discipline welke kennis combineert van: orthopedie/neurologie/huisartsgeneeskunde/revalidatiegeneeskunde/sportgeneeskunde/reumatologie/bedrijfsgeneeskunde en (</a:t>
            </a:r>
            <a:r>
              <a:rPr lang="nl-NL" sz="2600" dirty="0" err="1"/>
              <a:t>ortho</a:t>
            </a:r>
            <a:r>
              <a:rPr lang="nl-NL" sz="2600" dirty="0"/>
              <a:t>)manuele </a:t>
            </a:r>
            <a:r>
              <a:rPr lang="nl-NL" sz="2600" dirty="0" smtClean="0"/>
              <a:t>geneeskunde.</a:t>
            </a:r>
            <a:endParaRPr lang="nl-NL" dirty="0"/>
          </a:p>
          <a:p>
            <a:pPr marL="0" indent="0">
              <a:buNone/>
            </a:pPr>
            <a:r>
              <a:rPr lang="nl-NL" dirty="0"/>
              <a:t> </a:t>
            </a:r>
          </a:p>
          <a:p>
            <a:endParaRPr lang="nl-NL" dirty="0"/>
          </a:p>
        </p:txBody>
      </p:sp>
    </p:spTree>
    <p:extLst>
      <p:ext uri="{BB962C8B-B14F-4D97-AF65-F5344CB8AC3E}">
        <p14:creationId xmlns:p14="http://schemas.microsoft.com/office/powerpoint/2010/main" xmlns="" val="23252658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200" dirty="0" smtClean="0"/>
              <a:t>Casus 1, </a:t>
            </a:r>
            <a:r>
              <a:rPr lang="nl-NL" sz="3200" dirty="0" err="1"/>
              <a:t>M</a:t>
            </a:r>
            <a:r>
              <a:rPr lang="nl-NL" sz="3200" dirty="0" err="1" smtClean="0"/>
              <a:t>w</a:t>
            </a:r>
            <a:r>
              <a:rPr lang="nl-NL" sz="3200" dirty="0" smtClean="0"/>
              <a:t> L, 25 </a:t>
            </a:r>
            <a:r>
              <a:rPr lang="nl-NL" sz="3200" dirty="0" err="1" smtClean="0"/>
              <a:t>jr</a:t>
            </a:r>
            <a:endParaRPr lang="nl-NL" sz="3200" dirty="0"/>
          </a:p>
        </p:txBody>
      </p:sp>
      <p:sp>
        <p:nvSpPr>
          <p:cNvPr id="3" name="Tijdelijke aanduiding voor inhoud 2"/>
          <p:cNvSpPr>
            <a:spLocks noGrp="1"/>
          </p:cNvSpPr>
          <p:nvPr>
            <p:ph idx="1"/>
          </p:nvPr>
        </p:nvSpPr>
        <p:spPr>
          <a:xfrm>
            <a:off x="457200" y="915566"/>
            <a:ext cx="8229600" cy="3679057"/>
          </a:xfrm>
        </p:spPr>
        <p:txBody>
          <a:bodyPr>
            <a:normAutofit fontScale="92500"/>
          </a:bodyPr>
          <a:lstStyle/>
          <a:p>
            <a:pPr marL="0" indent="0">
              <a:buNone/>
            </a:pPr>
            <a:r>
              <a:rPr lang="nl-NL" sz="2000" dirty="0" smtClean="0"/>
              <a:t>A/</a:t>
            </a:r>
            <a:r>
              <a:rPr lang="nl-NL" sz="2000" dirty="0"/>
              <a:t> </a:t>
            </a:r>
            <a:r>
              <a:rPr lang="nl-NL" sz="2000" dirty="0" smtClean="0"/>
              <a:t>4 </a:t>
            </a:r>
            <a:r>
              <a:rPr lang="nl-NL" sz="2000" dirty="0" err="1" smtClean="0"/>
              <a:t>jr</a:t>
            </a:r>
            <a:r>
              <a:rPr lang="nl-NL" sz="2000" dirty="0" smtClean="0"/>
              <a:t> nekklachten en beide schouders en hoofdpijn. Pijnvrije episodes worden steeds korter. Soms rugklachten. Regelmatig 2-3 dagen uit de roulatie en dan in bed.  Alg beperkt in functioneren. </a:t>
            </a:r>
          </a:p>
          <a:p>
            <a:pPr marL="0" indent="0">
              <a:buNone/>
            </a:pPr>
            <a:r>
              <a:rPr lang="nl-NL" sz="2000" dirty="0" smtClean="0"/>
              <a:t>Ft, MT, osteopathie heeft allemaal niet geholpen. Klachten zijn recent verergerd na oppakken training sportschool (nekspier- en rugspierversterkende oefeningen). </a:t>
            </a:r>
          </a:p>
          <a:p>
            <a:pPr marL="0" indent="0">
              <a:buNone/>
            </a:pPr>
            <a:endParaRPr lang="nl-NL" sz="2000" dirty="0" smtClean="0"/>
          </a:p>
          <a:p>
            <a:pPr marL="0" indent="0">
              <a:buNone/>
            </a:pPr>
            <a:r>
              <a:rPr lang="nl-NL" sz="2000" dirty="0" err="1" smtClean="0"/>
              <a:t>Soc</a:t>
            </a:r>
            <a:r>
              <a:rPr lang="nl-NL" sz="2000" dirty="0" smtClean="0"/>
              <a:t>: thuiswonend, werkt 32 u. Sport: paardensport subtop (geen samenhang klachten)</a:t>
            </a:r>
          </a:p>
          <a:p>
            <a:pPr marL="0" indent="0">
              <a:buNone/>
            </a:pPr>
            <a:endParaRPr lang="nl-NL" sz="2000" dirty="0" smtClean="0"/>
          </a:p>
          <a:p>
            <a:pPr marL="0" indent="0">
              <a:buNone/>
            </a:pPr>
            <a:r>
              <a:rPr lang="nl-NL" sz="2000" dirty="0" smtClean="0"/>
              <a:t>Trauma’s: 7 </a:t>
            </a:r>
            <a:r>
              <a:rPr lang="nl-NL" sz="2000" dirty="0" err="1" smtClean="0"/>
              <a:t>jr</a:t>
            </a:r>
            <a:r>
              <a:rPr lang="nl-NL" sz="2000" dirty="0" smtClean="0"/>
              <a:t> geleden van paard gevallen met hoofd en schouder tegen </a:t>
            </a:r>
            <a:r>
              <a:rPr lang="nl-NL" sz="2000" dirty="0" err="1" smtClean="0"/>
              <a:t>bakrand</a:t>
            </a:r>
            <a:r>
              <a:rPr lang="nl-NL" sz="2000" dirty="0" smtClean="0"/>
              <a:t>. Buiten bewustzijn geweest</a:t>
            </a:r>
            <a:r>
              <a:rPr lang="nl-NL" sz="2400" dirty="0" smtClean="0"/>
              <a:t>. </a:t>
            </a:r>
            <a:endParaRPr lang="nl-NL" sz="2400" dirty="0"/>
          </a:p>
        </p:txBody>
      </p:sp>
    </p:spTree>
    <p:extLst>
      <p:ext uri="{BB962C8B-B14F-4D97-AF65-F5344CB8AC3E}">
        <p14:creationId xmlns:p14="http://schemas.microsoft.com/office/powerpoint/2010/main" xmlns="" val="15202378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200" dirty="0" smtClean="0"/>
              <a:t>MSK onderzoek</a:t>
            </a:r>
            <a:endParaRPr lang="nl-NL" sz="3200" dirty="0"/>
          </a:p>
        </p:txBody>
      </p:sp>
      <p:sp>
        <p:nvSpPr>
          <p:cNvPr id="3" name="Tijdelijke aanduiding voor inhoud 2"/>
          <p:cNvSpPr>
            <a:spLocks noGrp="1"/>
          </p:cNvSpPr>
          <p:nvPr>
            <p:ph idx="1"/>
          </p:nvPr>
        </p:nvSpPr>
        <p:spPr/>
        <p:txBody>
          <a:bodyPr>
            <a:normAutofit fontScale="92500" lnSpcReduction="10000"/>
          </a:bodyPr>
          <a:lstStyle/>
          <a:p>
            <a:r>
              <a:rPr lang="nl-NL" sz="2400" dirty="0" smtClean="0"/>
              <a:t>Slank postuur, goed rompspierkorset.  </a:t>
            </a:r>
            <a:r>
              <a:rPr lang="nl-NL" sz="2400" dirty="0"/>
              <a:t>A</a:t>
            </a:r>
            <a:r>
              <a:rPr lang="nl-NL" sz="2400" dirty="0" smtClean="0"/>
              <a:t>lg re rotatie beperkt en extensie licht beperkt</a:t>
            </a:r>
          </a:p>
          <a:p>
            <a:r>
              <a:rPr lang="nl-NL" sz="2400" dirty="0" smtClean="0"/>
              <a:t>C1C2 rotaties naar re beperkt</a:t>
            </a:r>
          </a:p>
          <a:p>
            <a:r>
              <a:rPr lang="nl-NL" sz="2400" dirty="0" smtClean="0"/>
              <a:t>Separate standsafwijkingen hele wervelkolom (o.a. </a:t>
            </a:r>
            <a:r>
              <a:rPr lang="nl-NL" sz="2400" dirty="0"/>
              <a:t>C</a:t>
            </a:r>
            <a:r>
              <a:rPr lang="nl-NL" sz="2400" dirty="0" smtClean="0"/>
              <a:t>23\\&gt;, C56//&lt; )</a:t>
            </a:r>
          </a:p>
          <a:p>
            <a:r>
              <a:rPr lang="nl-NL" sz="2400" dirty="0" smtClean="0"/>
              <a:t>Mechanisch: effect belastingstrategieën: maakt beter (hoog cervicaal </a:t>
            </a:r>
            <a:r>
              <a:rPr lang="nl-NL" sz="2400" dirty="0" err="1" smtClean="0"/>
              <a:t>sustained</a:t>
            </a:r>
            <a:r>
              <a:rPr lang="nl-NL" sz="2400" dirty="0" smtClean="0"/>
              <a:t> flexie)</a:t>
            </a:r>
          </a:p>
          <a:p>
            <a:r>
              <a:rPr lang="nl-NL" sz="2400" dirty="0" smtClean="0"/>
              <a:t>Conclusie:  pijn </a:t>
            </a:r>
            <a:r>
              <a:rPr lang="nl-NL" sz="2400" dirty="0" err="1" smtClean="0"/>
              <a:t>o.b.v</a:t>
            </a:r>
            <a:r>
              <a:rPr lang="nl-NL" sz="2400" dirty="0" smtClean="0"/>
              <a:t> </a:t>
            </a:r>
            <a:r>
              <a:rPr lang="nl-NL" sz="2400" dirty="0" err="1" smtClean="0"/>
              <a:t>loading</a:t>
            </a:r>
            <a:r>
              <a:rPr lang="nl-NL" sz="2400" dirty="0" smtClean="0"/>
              <a:t> (scheefstand en houding)</a:t>
            </a:r>
          </a:p>
          <a:p>
            <a:r>
              <a:rPr lang="nl-NL" sz="2400" dirty="0" smtClean="0"/>
              <a:t>Na 3 behandelingen plus richting specifieke oefeningen klachtenvrij (80% beter)</a:t>
            </a:r>
            <a:endParaRPr lang="nl-NL" sz="2400" dirty="0"/>
          </a:p>
        </p:txBody>
      </p:sp>
    </p:spTree>
    <p:extLst>
      <p:ext uri="{BB962C8B-B14F-4D97-AF65-F5344CB8AC3E}">
        <p14:creationId xmlns:p14="http://schemas.microsoft.com/office/powerpoint/2010/main" xmlns="" val="40085400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200" dirty="0" smtClean="0"/>
              <a:t>Casus 2 </a:t>
            </a:r>
            <a:r>
              <a:rPr lang="nl-NL" sz="3200" dirty="0" err="1" smtClean="0"/>
              <a:t>Mw</a:t>
            </a:r>
            <a:r>
              <a:rPr lang="nl-NL" sz="3200" dirty="0" smtClean="0"/>
              <a:t> A. 44 </a:t>
            </a:r>
            <a:r>
              <a:rPr lang="nl-NL" sz="3200" dirty="0" err="1" smtClean="0"/>
              <a:t>jr</a:t>
            </a:r>
            <a:endParaRPr lang="nl-NL" sz="3200" dirty="0"/>
          </a:p>
        </p:txBody>
      </p:sp>
      <p:sp>
        <p:nvSpPr>
          <p:cNvPr id="3" name="Tijdelijke aanduiding voor inhoud 2"/>
          <p:cNvSpPr>
            <a:spLocks noGrp="1"/>
          </p:cNvSpPr>
          <p:nvPr>
            <p:ph idx="1"/>
          </p:nvPr>
        </p:nvSpPr>
        <p:spPr/>
        <p:txBody>
          <a:bodyPr>
            <a:normAutofit fontScale="85000" lnSpcReduction="20000"/>
          </a:bodyPr>
          <a:lstStyle/>
          <a:p>
            <a:r>
              <a:rPr lang="nl-NL" sz="2000" dirty="0" smtClean="0"/>
              <a:t>verwezen door sportarts met volgende gegevens:</a:t>
            </a:r>
          </a:p>
          <a:p>
            <a:r>
              <a:rPr lang="nl-NL" sz="2000" dirty="0" smtClean="0"/>
              <a:t>A/ </a:t>
            </a:r>
            <a:r>
              <a:rPr lang="nl-NL" sz="2000" dirty="0"/>
              <a:t>1</a:t>
            </a:r>
            <a:r>
              <a:rPr lang="nl-NL" sz="2000" dirty="0" smtClean="0"/>
              <a:t>½ </a:t>
            </a:r>
            <a:r>
              <a:rPr lang="nl-NL" sz="2000" dirty="0" err="1" smtClean="0"/>
              <a:t>jr</a:t>
            </a:r>
            <a:r>
              <a:rPr lang="nl-NL" sz="2000" dirty="0" smtClean="0"/>
              <a:t> rugpijn met uitstralende pijn in linkerbeen tot in de voet. Vooral hamstrings, knieholte, enkel en voet (hak). Wisselend in intensiteit en lokalisatie.  Deed voorheen veel aan sport, hardlopen. Lukt nu niet meer. </a:t>
            </a:r>
          </a:p>
          <a:p>
            <a:r>
              <a:rPr lang="nl-NL" sz="2000" dirty="0" smtClean="0"/>
              <a:t>Werk: schoonmaak, </a:t>
            </a:r>
            <a:r>
              <a:rPr lang="nl-NL" sz="2000" dirty="0" err="1" smtClean="0"/>
              <a:t>soc</a:t>
            </a:r>
            <a:r>
              <a:rPr lang="nl-NL" sz="2000" dirty="0" smtClean="0"/>
              <a:t>: alleen opvoeder dochter 16</a:t>
            </a:r>
          </a:p>
          <a:p>
            <a:endParaRPr lang="nl-NL" sz="2000" dirty="0" smtClean="0"/>
          </a:p>
          <a:p>
            <a:r>
              <a:rPr lang="nl-NL" sz="2000" dirty="0" smtClean="0"/>
              <a:t>MRI knie: </a:t>
            </a:r>
            <a:r>
              <a:rPr lang="nl-NL" sz="2000" dirty="0" err="1" smtClean="0"/>
              <a:t>meniscopathie</a:t>
            </a:r>
            <a:r>
              <a:rPr lang="nl-NL" sz="2000" dirty="0" smtClean="0"/>
              <a:t>, enige cystevorming dorsaal van de AKB, kleine onregelmatigheid </a:t>
            </a:r>
            <a:r>
              <a:rPr lang="nl-NL" sz="2000" dirty="0" err="1" smtClean="0"/>
              <a:t>chondrale</a:t>
            </a:r>
            <a:r>
              <a:rPr lang="nl-NL" sz="2000" dirty="0" smtClean="0"/>
              <a:t> kraakbeen laterale femur </a:t>
            </a:r>
            <a:r>
              <a:rPr lang="nl-NL" sz="2000" dirty="0" err="1" smtClean="0"/>
              <a:t>condyl</a:t>
            </a:r>
            <a:endParaRPr lang="nl-NL" sz="2000" dirty="0" smtClean="0"/>
          </a:p>
          <a:p>
            <a:r>
              <a:rPr lang="nl-NL" sz="2000" dirty="0" smtClean="0"/>
              <a:t>MRI LWK: discopathie L45 en L5S1 met hoogte verlies en facet artrose. </a:t>
            </a:r>
            <a:r>
              <a:rPr lang="nl-NL" sz="2000" dirty="0" err="1" smtClean="0"/>
              <a:t>Neuroforamina</a:t>
            </a:r>
            <a:r>
              <a:rPr lang="nl-NL" sz="2000" dirty="0" smtClean="0"/>
              <a:t> L45 en L5S1 vernauwd (neuroloog)</a:t>
            </a:r>
          </a:p>
          <a:p>
            <a:r>
              <a:rPr lang="nl-NL" sz="2000" dirty="0" smtClean="0"/>
              <a:t>X enkel links: klein degeneratief haakje aan het os </a:t>
            </a:r>
            <a:r>
              <a:rPr lang="nl-NL" sz="2000" dirty="0" err="1" smtClean="0"/>
              <a:t>naviculare</a:t>
            </a:r>
            <a:r>
              <a:rPr lang="nl-NL" sz="2000" dirty="0" smtClean="0"/>
              <a:t>: echo enkel links: spoortje vocht rond de aanhechting van de </a:t>
            </a:r>
            <a:r>
              <a:rPr lang="nl-NL" sz="2000" dirty="0" err="1" smtClean="0"/>
              <a:t>tibialis</a:t>
            </a:r>
            <a:r>
              <a:rPr lang="nl-NL" sz="2000" dirty="0" smtClean="0"/>
              <a:t> posterior pees aan os </a:t>
            </a:r>
            <a:r>
              <a:rPr lang="nl-NL" sz="2000" dirty="0" err="1" smtClean="0"/>
              <a:t>naviculare</a:t>
            </a:r>
            <a:endParaRPr lang="nl-NL" sz="2000" dirty="0" smtClean="0"/>
          </a:p>
          <a:p>
            <a:pPr marL="0" indent="0">
              <a:buNone/>
            </a:pPr>
            <a:r>
              <a:rPr lang="nl-NL" sz="2000" dirty="0" smtClean="0"/>
              <a:t>  </a:t>
            </a:r>
            <a:endParaRPr lang="nl-NL" sz="2000" dirty="0"/>
          </a:p>
        </p:txBody>
      </p:sp>
    </p:spTree>
    <p:extLst>
      <p:ext uri="{BB962C8B-B14F-4D97-AF65-F5344CB8AC3E}">
        <p14:creationId xmlns:p14="http://schemas.microsoft.com/office/powerpoint/2010/main" xmlns="" val="42343184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sz="2800" dirty="0" smtClean="0"/>
              <a:t>Conclusie: klachten gehele linkerbeen zonder duidelijke oorzaak op aanvullend onderzoek</a:t>
            </a:r>
            <a:endParaRPr lang="nl-NL" sz="2800" dirty="0"/>
          </a:p>
        </p:txBody>
      </p:sp>
      <p:sp>
        <p:nvSpPr>
          <p:cNvPr id="3" name="Tijdelijke aanduiding voor inhoud 2"/>
          <p:cNvSpPr>
            <a:spLocks noGrp="1"/>
          </p:cNvSpPr>
          <p:nvPr>
            <p:ph idx="1"/>
          </p:nvPr>
        </p:nvSpPr>
        <p:spPr/>
        <p:txBody>
          <a:bodyPr/>
          <a:lstStyle/>
          <a:p>
            <a:endParaRPr lang="nl-NL" dirty="0"/>
          </a:p>
        </p:txBody>
      </p:sp>
      <p:sp>
        <p:nvSpPr>
          <p:cNvPr id="4" name="Actieknop: Help 3"/>
          <p:cNvSpPr/>
          <p:nvPr/>
        </p:nvSpPr>
        <p:spPr>
          <a:xfrm>
            <a:off x="2483768" y="1563638"/>
            <a:ext cx="4104455" cy="2736304"/>
          </a:xfrm>
          <a:prstGeom prst="actionButtonHelp">
            <a:avLst/>
          </a:prstGeom>
          <a:ln/>
        </p:spPr>
        <p:style>
          <a:lnRef idx="1">
            <a:schemeClr val="accent1"/>
          </a:lnRef>
          <a:fillRef idx="3">
            <a:schemeClr val="accent1"/>
          </a:fillRef>
          <a:effectRef idx="2">
            <a:schemeClr val="accent1"/>
          </a:effectRef>
          <a:fontRef idx="minor">
            <a:schemeClr val="lt1"/>
          </a:fontRef>
        </p:style>
        <p:txBody>
          <a:bodyPr/>
          <a:lstStyle/>
          <a:p>
            <a:endParaRPr lang="nl-NL"/>
          </a:p>
        </p:txBody>
      </p:sp>
    </p:spTree>
    <p:extLst>
      <p:ext uri="{BB962C8B-B14F-4D97-AF65-F5344CB8AC3E}">
        <p14:creationId xmlns:p14="http://schemas.microsoft.com/office/powerpoint/2010/main" xmlns="" val="2202714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MSK onderzoek</a:t>
            </a:r>
            <a:endParaRPr lang="nl-NL" dirty="0"/>
          </a:p>
        </p:txBody>
      </p:sp>
      <p:sp>
        <p:nvSpPr>
          <p:cNvPr id="3" name="Tijdelijke aanduiding voor inhoud 2"/>
          <p:cNvSpPr>
            <a:spLocks noGrp="1"/>
          </p:cNvSpPr>
          <p:nvPr>
            <p:ph idx="1"/>
          </p:nvPr>
        </p:nvSpPr>
        <p:spPr/>
        <p:txBody>
          <a:bodyPr>
            <a:normAutofit/>
          </a:bodyPr>
          <a:lstStyle/>
          <a:p>
            <a:pPr marL="0" indent="0">
              <a:buNone/>
            </a:pPr>
            <a:r>
              <a:rPr lang="nl-NL" sz="2400" dirty="0"/>
              <a:t>S</a:t>
            </a:r>
            <a:r>
              <a:rPr lang="nl-NL" sz="2400" dirty="0" smtClean="0"/>
              <a:t>lank </a:t>
            </a:r>
            <a:r>
              <a:rPr lang="nl-NL" sz="2400" dirty="0"/>
              <a:t>postuur, bekken recht, geen torsie </a:t>
            </a:r>
            <a:r>
              <a:rPr lang="nl-NL" sz="2400" dirty="0" smtClean="0"/>
              <a:t>LWK</a:t>
            </a:r>
          </a:p>
          <a:p>
            <a:pPr marL="0" indent="0">
              <a:buNone/>
            </a:pPr>
            <a:r>
              <a:rPr lang="nl-NL" sz="2400" dirty="0" smtClean="0"/>
              <a:t>Heuponderzoek normaal</a:t>
            </a:r>
          </a:p>
          <a:p>
            <a:pPr marL="0" indent="0">
              <a:buNone/>
            </a:pPr>
            <a:r>
              <a:rPr lang="nl-NL" sz="2400" dirty="0" smtClean="0"/>
              <a:t>Onderzoek enkel en knie: pijn niet op te wekken middels herhaald belasten/springen, etc. Orthopedisch onderzoek van enkel en knie normaal</a:t>
            </a:r>
          </a:p>
          <a:p>
            <a:pPr marL="0" indent="0">
              <a:buNone/>
            </a:pPr>
            <a:r>
              <a:rPr lang="nl-NL" sz="2400" dirty="0"/>
              <a:t>E</a:t>
            </a:r>
            <a:r>
              <a:rPr lang="nl-NL" sz="2400" dirty="0" smtClean="0"/>
              <a:t>ffect </a:t>
            </a:r>
            <a:r>
              <a:rPr lang="nl-NL" sz="2400" dirty="0"/>
              <a:t>herhaald belasten LWK: </a:t>
            </a:r>
            <a:r>
              <a:rPr lang="nl-NL" sz="2400" dirty="0" err="1"/>
              <a:t>better</a:t>
            </a:r>
            <a:r>
              <a:rPr lang="nl-NL" sz="2400" dirty="0"/>
              <a:t>/</a:t>
            </a:r>
            <a:r>
              <a:rPr lang="nl-NL" sz="2400" dirty="0" err="1"/>
              <a:t>worse</a:t>
            </a:r>
            <a:r>
              <a:rPr lang="nl-NL" sz="2400" dirty="0"/>
              <a:t>= </a:t>
            </a:r>
            <a:r>
              <a:rPr lang="nl-NL" sz="2400" dirty="0" smtClean="0"/>
              <a:t>mechanisch</a:t>
            </a:r>
          </a:p>
          <a:p>
            <a:pPr marL="0" indent="0">
              <a:buNone/>
            </a:pPr>
            <a:r>
              <a:rPr lang="nl-NL" sz="2400" dirty="0" smtClean="0"/>
              <a:t>Proef wortel blok L5 links: positief </a:t>
            </a:r>
          </a:p>
          <a:p>
            <a:pPr marL="0" indent="0">
              <a:buNone/>
            </a:pPr>
            <a:r>
              <a:rPr lang="nl-NL" sz="2400" dirty="0" smtClean="0"/>
              <a:t>Proef wortelblok S1 links: positief</a:t>
            </a:r>
            <a:endParaRPr lang="nl-NL" sz="2400" dirty="0"/>
          </a:p>
        </p:txBody>
      </p:sp>
    </p:spTree>
    <p:extLst>
      <p:ext uri="{BB962C8B-B14F-4D97-AF65-F5344CB8AC3E}">
        <p14:creationId xmlns:p14="http://schemas.microsoft.com/office/powerpoint/2010/main" xmlns="" val="8820502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normAutofit lnSpcReduction="10000"/>
          </a:bodyPr>
          <a:lstStyle/>
          <a:p>
            <a:pPr marL="0" indent="0">
              <a:buNone/>
            </a:pPr>
            <a:r>
              <a:rPr lang="nl-NL" sz="2000" dirty="0" smtClean="0"/>
              <a:t>Therapie: </a:t>
            </a:r>
            <a:r>
              <a:rPr lang="nl-NL" sz="2000" dirty="0" err="1" smtClean="0"/>
              <a:t>tf</a:t>
            </a:r>
            <a:r>
              <a:rPr lang="nl-NL" sz="2000" dirty="0" smtClean="0"/>
              <a:t> 5 links: enige dagen pijnvrij in enkel/voet en knieholte. Hamstring zit er nog.</a:t>
            </a:r>
          </a:p>
          <a:p>
            <a:pPr marL="0" indent="0">
              <a:buNone/>
            </a:pPr>
            <a:r>
              <a:rPr lang="nl-NL" sz="2000" dirty="0" err="1" smtClean="0"/>
              <a:t>Tf</a:t>
            </a:r>
            <a:r>
              <a:rPr lang="nl-NL" sz="2000" dirty="0" smtClean="0"/>
              <a:t> S1 links: meer brandend en koud gevoel in been. </a:t>
            </a:r>
          </a:p>
          <a:p>
            <a:pPr marL="0" indent="0">
              <a:buNone/>
            </a:pPr>
            <a:r>
              <a:rPr lang="nl-NL" sz="2000" dirty="0" smtClean="0"/>
              <a:t>Daarnaast: bad </a:t>
            </a:r>
            <a:r>
              <a:rPr lang="nl-NL" sz="2000" dirty="0" err="1" smtClean="0"/>
              <a:t>witness</a:t>
            </a:r>
            <a:r>
              <a:rPr lang="nl-NL" sz="2000" dirty="0" smtClean="0"/>
              <a:t> (vertelt wisselend verhaal)</a:t>
            </a:r>
          </a:p>
          <a:p>
            <a:pPr marL="0" indent="0">
              <a:buNone/>
            </a:pPr>
            <a:r>
              <a:rPr lang="nl-NL" sz="2000" b="1" dirty="0" smtClean="0"/>
              <a:t>MSK conclusie</a:t>
            </a:r>
            <a:r>
              <a:rPr lang="nl-NL" sz="2000" dirty="0" smtClean="0"/>
              <a:t>:</a:t>
            </a:r>
          </a:p>
          <a:p>
            <a:pPr marL="0" indent="0">
              <a:buNone/>
            </a:pPr>
            <a:r>
              <a:rPr lang="nl-NL" sz="2000" dirty="0" smtClean="0"/>
              <a:t>	Mogelijk symptomatische </a:t>
            </a:r>
            <a:r>
              <a:rPr lang="nl-NL" sz="2000" dirty="0" err="1" smtClean="0"/>
              <a:t>foraminale</a:t>
            </a:r>
            <a:r>
              <a:rPr lang="nl-NL" sz="2000" dirty="0" smtClean="0"/>
              <a:t> stenose L45</a:t>
            </a:r>
          </a:p>
          <a:p>
            <a:pPr marL="0" indent="0">
              <a:buNone/>
            </a:pPr>
            <a:r>
              <a:rPr lang="nl-NL" sz="2000" dirty="0" smtClean="0"/>
              <a:t>	</a:t>
            </a:r>
            <a:r>
              <a:rPr lang="nl-NL" sz="2000" dirty="0" err="1" smtClean="0"/>
              <a:t>Neuropatische</a:t>
            </a:r>
            <a:r>
              <a:rPr lang="nl-NL" sz="2000" dirty="0" smtClean="0"/>
              <a:t> pijncomponent aanwezig (wortel S</a:t>
            </a:r>
            <a:r>
              <a:rPr lang="nl-NL" sz="2000" baseline="-25000" dirty="0" smtClean="0"/>
              <a:t>1</a:t>
            </a:r>
            <a:r>
              <a:rPr lang="nl-NL" sz="2000" dirty="0" smtClean="0"/>
              <a:t>)</a:t>
            </a:r>
            <a:endParaRPr lang="nl-NL" sz="2000" baseline="-25000" dirty="0" smtClean="0"/>
          </a:p>
          <a:p>
            <a:pPr marL="0" indent="0">
              <a:buNone/>
            </a:pPr>
            <a:r>
              <a:rPr lang="nl-NL" sz="2000" dirty="0" smtClean="0"/>
              <a:t>	Pijn onderhoudende factoren niet mechanisch van aard</a:t>
            </a:r>
          </a:p>
          <a:p>
            <a:pPr marL="0" indent="0">
              <a:buNone/>
            </a:pPr>
            <a:r>
              <a:rPr lang="nl-NL" sz="2000" dirty="0" smtClean="0"/>
              <a:t>Afsluiting: medicamenteus (goed effect </a:t>
            </a:r>
            <a:r>
              <a:rPr lang="nl-NL" sz="2000" dirty="0" err="1" smtClean="0"/>
              <a:t>celebrex</a:t>
            </a:r>
            <a:r>
              <a:rPr lang="nl-NL" sz="2000" dirty="0" smtClean="0"/>
              <a:t> en R amitriptyline plus verwijs </a:t>
            </a:r>
            <a:r>
              <a:rPr lang="nl-NL" sz="2000" dirty="0" err="1" smtClean="0"/>
              <a:t>pijneducatief</a:t>
            </a:r>
            <a:r>
              <a:rPr lang="nl-NL" sz="2000" dirty="0" smtClean="0"/>
              <a:t> programma)</a:t>
            </a:r>
          </a:p>
          <a:p>
            <a:pPr marL="0" indent="0">
              <a:buNone/>
            </a:pPr>
            <a:endParaRPr lang="nl-NL" sz="2000" dirty="0" smtClean="0"/>
          </a:p>
          <a:p>
            <a:pPr marL="457200" indent="-457200">
              <a:buAutoNum type="arabicPeriod"/>
            </a:pPr>
            <a:endParaRPr lang="nl-NL" sz="2000" dirty="0"/>
          </a:p>
          <a:p>
            <a:pPr marL="0" indent="0">
              <a:buNone/>
            </a:pPr>
            <a:endParaRPr lang="nl-NL" sz="2000" dirty="0" smtClean="0"/>
          </a:p>
        </p:txBody>
      </p:sp>
    </p:spTree>
    <p:extLst>
      <p:ext uri="{BB962C8B-B14F-4D97-AF65-F5344CB8AC3E}">
        <p14:creationId xmlns:p14="http://schemas.microsoft.com/office/powerpoint/2010/main" xmlns="" val="23459177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200" dirty="0" smtClean="0"/>
              <a:t>Casus 3 </a:t>
            </a:r>
            <a:r>
              <a:rPr lang="nl-NL" sz="3200" dirty="0" err="1" smtClean="0"/>
              <a:t>Mw</a:t>
            </a:r>
            <a:r>
              <a:rPr lang="nl-NL" sz="3200" dirty="0" smtClean="0"/>
              <a:t> 75 </a:t>
            </a:r>
            <a:r>
              <a:rPr lang="nl-NL" sz="3200" dirty="0" err="1" smtClean="0"/>
              <a:t>jr</a:t>
            </a:r>
            <a:endParaRPr lang="nl-NL" sz="3200" dirty="0"/>
          </a:p>
        </p:txBody>
      </p:sp>
      <p:sp>
        <p:nvSpPr>
          <p:cNvPr id="3" name="Tijdelijke aanduiding voor inhoud 2"/>
          <p:cNvSpPr>
            <a:spLocks noGrp="1"/>
          </p:cNvSpPr>
          <p:nvPr>
            <p:ph idx="1"/>
          </p:nvPr>
        </p:nvSpPr>
        <p:spPr/>
        <p:txBody>
          <a:bodyPr>
            <a:normAutofit/>
          </a:bodyPr>
          <a:lstStyle/>
          <a:p>
            <a:pPr marL="0" indent="0">
              <a:buNone/>
            </a:pPr>
            <a:r>
              <a:rPr lang="nl-NL" sz="2400" dirty="0" smtClean="0"/>
              <a:t>2011 TKP links </a:t>
            </a:r>
            <a:r>
              <a:rPr lang="nl-NL" sz="2400" dirty="0" err="1" smtClean="0"/>
              <a:t>i.v.m</a:t>
            </a:r>
            <a:r>
              <a:rPr lang="nl-NL" sz="2400" dirty="0" smtClean="0"/>
              <a:t> gonartrose</a:t>
            </a:r>
          </a:p>
          <a:p>
            <a:pPr marL="0" indent="0">
              <a:buNone/>
            </a:pPr>
            <a:r>
              <a:rPr lang="nl-NL" sz="2400" dirty="0" smtClean="0"/>
              <a:t>In 2016 gezien </a:t>
            </a:r>
            <a:r>
              <a:rPr lang="nl-NL" sz="2400" dirty="0" err="1" smtClean="0"/>
              <a:t>i.v.m</a:t>
            </a:r>
            <a:r>
              <a:rPr lang="nl-NL" sz="2400" dirty="0" smtClean="0"/>
              <a:t> knieklachten links lateraal en mediaal bij lopen.  Wisselend liesklachten. Geen doorzaksensaties.</a:t>
            </a:r>
          </a:p>
          <a:p>
            <a:pPr marL="0" indent="0">
              <a:buNone/>
            </a:pPr>
            <a:r>
              <a:rPr lang="nl-NL" sz="2400" dirty="0" smtClean="0"/>
              <a:t>1 jaar na TKP distorsie linker enkel</a:t>
            </a:r>
          </a:p>
          <a:p>
            <a:pPr marL="0" indent="0">
              <a:buNone/>
            </a:pPr>
            <a:r>
              <a:rPr lang="nl-NL" sz="2400" dirty="0" smtClean="0"/>
              <a:t>Behandelingen: FT, second en </a:t>
            </a:r>
            <a:r>
              <a:rPr lang="nl-NL" sz="2400" dirty="0" err="1" smtClean="0"/>
              <a:t>third</a:t>
            </a:r>
            <a:r>
              <a:rPr lang="nl-NL" sz="2400" dirty="0" smtClean="0"/>
              <a:t> opinion expertise centrum (prothese zit goed)</a:t>
            </a:r>
          </a:p>
          <a:p>
            <a:pPr marL="0" indent="0">
              <a:buNone/>
            </a:pPr>
            <a:r>
              <a:rPr lang="nl-NL" sz="2400" dirty="0" err="1" smtClean="0"/>
              <a:t>Med</a:t>
            </a:r>
            <a:r>
              <a:rPr lang="nl-NL" sz="2400" dirty="0"/>
              <a:t> </a:t>
            </a:r>
            <a:r>
              <a:rPr lang="nl-NL" sz="2400" dirty="0" smtClean="0"/>
              <a:t>VG: hypertensie</a:t>
            </a:r>
          </a:p>
          <a:p>
            <a:pPr marL="0" indent="0">
              <a:buNone/>
            </a:pPr>
            <a:r>
              <a:rPr lang="nl-NL" sz="2400" dirty="0" smtClean="0"/>
              <a:t> </a:t>
            </a:r>
          </a:p>
        </p:txBody>
      </p:sp>
    </p:spTree>
    <p:extLst>
      <p:ext uri="{BB962C8B-B14F-4D97-AF65-F5344CB8AC3E}">
        <p14:creationId xmlns:p14="http://schemas.microsoft.com/office/powerpoint/2010/main" xmlns="" val="39797097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MSK onderzoek</a:t>
            </a:r>
            <a:endParaRPr lang="nl-NL" dirty="0"/>
          </a:p>
        </p:txBody>
      </p:sp>
      <p:sp>
        <p:nvSpPr>
          <p:cNvPr id="3" name="Tijdelijke aanduiding voor inhoud 2"/>
          <p:cNvSpPr>
            <a:spLocks noGrp="1"/>
          </p:cNvSpPr>
          <p:nvPr>
            <p:ph idx="1"/>
          </p:nvPr>
        </p:nvSpPr>
        <p:spPr/>
        <p:txBody>
          <a:bodyPr>
            <a:normAutofit fontScale="92500"/>
          </a:bodyPr>
          <a:lstStyle/>
          <a:p>
            <a:r>
              <a:rPr lang="nl-NL" sz="2400" dirty="0" smtClean="0"/>
              <a:t>LWK: bekkenverwringing </a:t>
            </a:r>
            <a:r>
              <a:rPr lang="nl-NL" sz="2400" dirty="0"/>
              <a:t>met lumbale torsie (re convex). </a:t>
            </a:r>
            <a:r>
              <a:rPr lang="nl-NL" sz="2400" dirty="0" smtClean="0"/>
              <a:t>SI </a:t>
            </a:r>
            <a:r>
              <a:rPr lang="nl-NL" sz="2400" dirty="0"/>
              <a:t>testen 3/5 positief. </a:t>
            </a:r>
            <a:r>
              <a:rPr lang="nl-NL" sz="2400" dirty="0" smtClean="0"/>
              <a:t>Effect herhaald belasten: </a:t>
            </a:r>
            <a:r>
              <a:rPr lang="nl-NL" sz="2400" dirty="0" err="1" smtClean="0"/>
              <a:t>inconclusive</a:t>
            </a:r>
            <a:r>
              <a:rPr lang="nl-NL" sz="2400" dirty="0" smtClean="0"/>
              <a:t> </a:t>
            </a:r>
            <a:r>
              <a:rPr lang="nl-NL" sz="2400" dirty="0" err="1" smtClean="0"/>
              <a:t>other</a:t>
            </a:r>
            <a:r>
              <a:rPr lang="nl-NL" sz="2400" dirty="0" smtClean="0"/>
              <a:t> (SI?)</a:t>
            </a:r>
          </a:p>
          <a:p>
            <a:r>
              <a:rPr lang="nl-NL" sz="2400" dirty="0" smtClean="0"/>
              <a:t>Heuponderzoek normaal</a:t>
            </a:r>
          </a:p>
          <a:p>
            <a:r>
              <a:rPr lang="nl-NL" sz="2400" dirty="0" smtClean="0"/>
              <a:t>Knie: geen </a:t>
            </a:r>
            <a:r>
              <a:rPr lang="nl-NL" sz="2400" dirty="0" err="1" smtClean="0"/>
              <a:t>hydrops</a:t>
            </a:r>
            <a:r>
              <a:rPr lang="nl-NL" sz="2400" dirty="0" smtClean="0"/>
              <a:t>, extensie beperking (met name actief) </a:t>
            </a:r>
            <a:r>
              <a:rPr lang="nl-NL" sz="2400" dirty="0" err="1" smtClean="0"/>
              <a:t>drukpijn</a:t>
            </a:r>
            <a:r>
              <a:rPr lang="nl-NL" sz="2400" dirty="0" smtClean="0"/>
              <a:t> </a:t>
            </a:r>
            <a:r>
              <a:rPr lang="nl-NL" sz="2400" dirty="0" err="1" smtClean="0"/>
              <a:t>pes</a:t>
            </a:r>
            <a:r>
              <a:rPr lang="nl-NL" sz="2400" dirty="0" smtClean="0"/>
              <a:t> </a:t>
            </a:r>
            <a:r>
              <a:rPr lang="nl-NL" sz="2400" dirty="0" err="1" smtClean="0"/>
              <a:t>anserinus</a:t>
            </a:r>
            <a:r>
              <a:rPr lang="nl-NL" sz="2400" dirty="0" smtClean="0"/>
              <a:t>, hypomobiliteit proximale </a:t>
            </a:r>
            <a:r>
              <a:rPr lang="nl-NL" sz="2400" dirty="0" err="1" smtClean="0"/>
              <a:t>tibiofibulaire</a:t>
            </a:r>
            <a:r>
              <a:rPr lang="nl-NL" sz="2400" dirty="0" smtClean="0"/>
              <a:t> gewricht</a:t>
            </a:r>
          </a:p>
          <a:p>
            <a:r>
              <a:rPr lang="nl-NL" sz="2400" dirty="0" smtClean="0"/>
              <a:t>Enkel: blokkade BSG met </a:t>
            </a:r>
            <a:r>
              <a:rPr lang="nl-NL" sz="2400" dirty="0" err="1" smtClean="0"/>
              <a:t>dorsoflexie</a:t>
            </a:r>
            <a:r>
              <a:rPr lang="nl-NL" sz="2400" dirty="0" smtClean="0"/>
              <a:t> beperking voet</a:t>
            </a:r>
          </a:p>
          <a:p>
            <a:r>
              <a:rPr lang="nl-NL" sz="2400" dirty="0" smtClean="0"/>
              <a:t>Loopanalyse: onvoldoende afwikkeling linker voet met extensie beperking linker knie</a:t>
            </a:r>
            <a:endParaRPr lang="nl-NL" sz="2400" dirty="0"/>
          </a:p>
          <a:p>
            <a:endParaRPr lang="nl-NL" dirty="0"/>
          </a:p>
        </p:txBody>
      </p:sp>
    </p:spTree>
    <p:extLst>
      <p:ext uri="{BB962C8B-B14F-4D97-AF65-F5344CB8AC3E}">
        <p14:creationId xmlns:p14="http://schemas.microsoft.com/office/powerpoint/2010/main" xmlns="" val="17202550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MSK behandeling</a:t>
            </a:r>
            <a:endParaRPr lang="nl-NL" dirty="0"/>
          </a:p>
        </p:txBody>
      </p:sp>
      <p:sp>
        <p:nvSpPr>
          <p:cNvPr id="3" name="Tijdelijke aanduiding voor inhoud 2"/>
          <p:cNvSpPr>
            <a:spLocks noGrp="1"/>
          </p:cNvSpPr>
          <p:nvPr>
            <p:ph idx="1"/>
          </p:nvPr>
        </p:nvSpPr>
        <p:spPr/>
        <p:txBody>
          <a:bodyPr/>
          <a:lstStyle/>
          <a:p>
            <a:r>
              <a:rPr lang="nl-NL" dirty="0" smtClean="0"/>
              <a:t>(</a:t>
            </a:r>
            <a:r>
              <a:rPr lang="nl-NL" dirty="0" err="1"/>
              <a:t>o</a:t>
            </a:r>
            <a:r>
              <a:rPr lang="nl-NL" dirty="0" err="1" smtClean="0"/>
              <a:t>rtho</a:t>
            </a:r>
            <a:r>
              <a:rPr lang="nl-NL" dirty="0" smtClean="0"/>
              <a:t>)manipulatie SIJ/bekken</a:t>
            </a:r>
          </a:p>
          <a:p>
            <a:r>
              <a:rPr lang="nl-NL" dirty="0" smtClean="0"/>
              <a:t>(</a:t>
            </a:r>
            <a:r>
              <a:rPr lang="nl-NL" dirty="0" err="1" smtClean="0"/>
              <a:t>ortho</a:t>
            </a:r>
            <a:r>
              <a:rPr lang="nl-NL" dirty="0" smtClean="0"/>
              <a:t>)manipulatie </a:t>
            </a:r>
            <a:r>
              <a:rPr lang="nl-NL" dirty="0" err="1" smtClean="0"/>
              <a:t>prox</a:t>
            </a:r>
            <a:r>
              <a:rPr lang="nl-NL" dirty="0" smtClean="0"/>
              <a:t> </a:t>
            </a:r>
            <a:r>
              <a:rPr lang="nl-NL" dirty="0" err="1" smtClean="0"/>
              <a:t>tibiofib</a:t>
            </a:r>
            <a:r>
              <a:rPr lang="nl-NL" dirty="0" smtClean="0"/>
              <a:t> gewricht/BSG</a:t>
            </a:r>
          </a:p>
          <a:p>
            <a:r>
              <a:rPr lang="nl-NL" dirty="0" smtClean="0"/>
              <a:t>Intra articulaire injectie </a:t>
            </a:r>
            <a:r>
              <a:rPr lang="nl-NL" dirty="0" err="1" smtClean="0"/>
              <a:t>prox</a:t>
            </a:r>
            <a:r>
              <a:rPr lang="nl-NL" dirty="0" smtClean="0"/>
              <a:t> </a:t>
            </a:r>
            <a:r>
              <a:rPr lang="nl-NL" dirty="0" err="1" smtClean="0"/>
              <a:t>tibiofib</a:t>
            </a:r>
            <a:r>
              <a:rPr lang="nl-NL" dirty="0" smtClean="0"/>
              <a:t> gewricht</a:t>
            </a:r>
          </a:p>
          <a:p>
            <a:endParaRPr lang="nl-NL" dirty="0"/>
          </a:p>
          <a:p>
            <a:pPr marL="0" indent="0">
              <a:buNone/>
            </a:pPr>
            <a:r>
              <a:rPr lang="nl-NL" dirty="0" smtClean="0"/>
              <a:t>Resultaat: na 3 maand nog steeds pijnvrij</a:t>
            </a:r>
            <a:endParaRPr lang="nl-NL" dirty="0"/>
          </a:p>
        </p:txBody>
      </p:sp>
    </p:spTree>
    <p:extLst>
      <p:ext uri="{BB962C8B-B14F-4D97-AF65-F5344CB8AC3E}">
        <p14:creationId xmlns:p14="http://schemas.microsoft.com/office/powerpoint/2010/main" xmlns="" val="6869020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Voorbeeld casus 2</a:t>
            </a:r>
            <a:endParaRPr lang="nl-NL" dirty="0"/>
          </a:p>
        </p:txBody>
      </p:sp>
      <p:pic>
        <p:nvPicPr>
          <p:cNvPr id="4" name="Tijdelijke aanduiding voor inhoud 3" descr="SnapShot(102).jpg"/>
          <p:cNvPicPr>
            <a:picLocks noGrp="1" noChangeAspect="1"/>
          </p:cNvPicPr>
          <p:nvPr>
            <p:ph idx="1"/>
          </p:nvPr>
        </p:nvPicPr>
        <p:blipFill>
          <a:blip r:embed="rId2" cstate="print">
            <a:extLst>
              <a:ext uri="{28A0092B-C50C-407E-A947-70E740481C1C}">
                <a14:useLocalDpi xmlns:a14="http://schemas.microsoft.com/office/drawing/2010/main" xmlns="" val="0"/>
              </a:ext>
            </a:extLst>
          </a:blip>
          <a:srcRect t="24224" b="24224"/>
          <a:stretch>
            <a:fillRect/>
          </a:stretch>
        </p:blipFill>
        <p:spPr>
          <a:xfrm>
            <a:off x="899592" y="1200150"/>
            <a:ext cx="6840760" cy="3675855"/>
          </a:xfrm>
        </p:spPr>
      </p:pic>
    </p:spTree>
    <p:extLst>
      <p:ext uri="{BB962C8B-B14F-4D97-AF65-F5344CB8AC3E}">
        <p14:creationId xmlns:p14="http://schemas.microsoft.com/office/powerpoint/2010/main" xmlns="" val="20485480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9"/>
            <a:ext cx="8229600" cy="688438"/>
          </a:xfrm>
        </p:spPr>
        <p:txBody>
          <a:bodyPr>
            <a:normAutofit fontScale="90000"/>
          </a:bodyPr>
          <a:lstStyle/>
          <a:p>
            <a:endParaRPr lang="nl-NL" dirty="0"/>
          </a:p>
        </p:txBody>
      </p:sp>
      <p:pic>
        <p:nvPicPr>
          <p:cNvPr id="6" name="Tijdelijke aanduiding voor inhoud 5"/>
          <p:cNvPicPr>
            <a:picLocks noGrp="1" noChangeAspect="1"/>
          </p:cNvPicPr>
          <p:nvPr>
            <p:ph idx="1"/>
          </p:nvPr>
        </p:nvPicPr>
        <p:blipFill>
          <a:blip r:embed="rId3" cstate="print"/>
          <a:stretch>
            <a:fillRect/>
          </a:stretch>
        </p:blipFill>
        <p:spPr>
          <a:xfrm>
            <a:off x="3123028" y="0"/>
            <a:ext cx="2811856" cy="4974688"/>
          </a:xfrm>
        </p:spPr>
      </p:pic>
    </p:spTree>
    <p:extLst>
      <p:ext uri="{BB962C8B-B14F-4D97-AF65-F5344CB8AC3E}">
        <p14:creationId xmlns:p14="http://schemas.microsoft.com/office/powerpoint/2010/main" xmlns="" val="9973804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Conclusie</a:t>
            </a:r>
            <a:endParaRPr lang="nl-NL" dirty="0"/>
          </a:p>
        </p:txBody>
      </p:sp>
      <p:sp>
        <p:nvSpPr>
          <p:cNvPr id="3" name="Tijdelijke aanduiding voor inhoud 2"/>
          <p:cNvSpPr>
            <a:spLocks noGrp="1"/>
          </p:cNvSpPr>
          <p:nvPr>
            <p:ph idx="1"/>
          </p:nvPr>
        </p:nvSpPr>
        <p:spPr/>
        <p:txBody>
          <a:bodyPr>
            <a:normAutofit/>
          </a:bodyPr>
          <a:lstStyle/>
          <a:p>
            <a:pPr marL="0" indent="0">
              <a:buNone/>
            </a:pPr>
            <a:endParaRPr lang="nl-NL" sz="2800" dirty="0" smtClean="0"/>
          </a:p>
          <a:p>
            <a:pPr marL="0" indent="0">
              <a:buNone/>
            </a:pPr>
            <a:r>
              <a:rPr lang="nl-NL" sz="2800" dirty="0" smtClean="0"/>
              <a:t>MSK-geneeskunde leidt tot snelle diagnostiek, onderscheid </a:t>
            </a:r>
            <a:r>
              <a:rPr lang="nl-NL" sz="2800" dirty="0"/>
              <a:t>mechanisch </a:t>
            </a:r>
            <a:r>
              <a:rPr lang="nl-NL" sz="2800" dirty="0" smtClean="0"/>
              <a:t>van niet mechanisch, is van belang bij de </a:t>
            </a:r>
            <a:r>
              <a:rPr lang="nl-NL" sz="2800" dirty="0"/>
              <a:t>triage </a:t>
            </a:r>
            <a:r>
              <a:rPr lang="nl-NL" sz="2800" dirty="0" smtClean="0"/>
              <a:t>en bevordert zelfmanagement van de individuele patiënt.</a:t>
            </a:r>
            <a:endParaRPr lang="nl-NL" sz="2800" dirty="0"/>
          </a:p>
          <a:p>
            <a:endParaRPr lang="nl-NL" dirty="0"/>
          </a:p>
        </p:txBody>
      </p:sp>
    </p:spTree>
    <p:extLst>
      <p:ext uri="{BB962C8B-B14F-4D97-AF65-F5344CB8AC3E}">
        <p14:creationId xmlns:p14="http://schemas.microsoft.com/office/powerpoint/2010/main" xmlns="" val="21390406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AutoShape 2" descr="Afbeeldingsresultaat voor participeren en samenleving"/>
          <p:cNvSpPr>
            <a:spLocks noChangeAspect="1" noChangeArrowheads="1"/>
          </p:cNvSpPr>
          <p:nvPr/>
        </p:nvSpPr>
        <p:spPr bwMode="auto">
          <a:xfrm>
            <a:off x="155575" y="-108347"/>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
        <p:nvSpPr>
          <p:cNvPr id="91140" name="AutoShape 4" descr="Afbeeldingsresultaat voor participeren en samenleving"/>
          <p:cNvSpPr>
            <a:spLocks noChangeAspect="1" noChangeArrowheads="1"/>
          </p:cNvSpPr>
          <p:nvPr/>
        </p:nvSpPr>
        <p:spPr bwMode="auto">
          <a:xfrm>
            <a:off x="155575" y="-108347"/>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pic>
        <p:nvPicPr>
          <p:cNvPr id="91142" name="Picture 6" descr="http://www.sociaalondernemen.nu/wordpress/wp-content/uploads/2013/09/Participeren-loesje.png"/>
          <p:cNvPicPr>
            <a:picLocks noChangeAspect="1" noChangeArrowheads="1"/>
          </p:cNvPicPr>
          <p:nvPr/>
        </p:nvPicPr>
        <p:blipFill>
          <a:blip r:embed="rId2" cstate="print"/>
          <a:srcRect/>
          <a:stretch>
            <a:fillRect/>
          </a:stretch>
        </p:blipFill>
        <p:spPr bwMode="auto">
          <a:xfrm>
            <a:off x="2195736" y="0"/>
            <a:ext cx="4752528" cy="4943536"/>
          </a:xfrm>
          <a:prstGeom prst="rect">
            <a:avLst/>
          </a:prstGeom>
          <a:noFill/>
        </p:spPr>
      </p:pic>
    </p:spTree>
    <p:extLst>
      <p:ext uri="{BB962C8B-B14F-4D97-AF65-F5344CB8AC3E}">
        <p14:creationId xmlns:p14="http://schemas.microsoft.com/office/powerpoint/2010/main" xmlns="" val="30828465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800" dirty="0" smtClean="0"/>
              <a:t>Stellingen</a:t>
            </a:r>
            <a:endParaRPr lang="nl-NL" sz="2800" dirty="0"/>
          </a:p>
        </p:txBody>
      </p:sp>
      <p:sp>
        <p:nvSpPr>
          <p:cNvPr id="3" name="Tijdelijke aanduiding voor inhoud 2"/>
          <p:cNvSpPr>
            <a:spLocks noGrp="1"/>
          </p:cNvSpPr>
          <p:nvPr>
            <p:ph idx="1"/>
          </p:nvPr>
        </p:nvSpPr>
        <p:spPr>
          <a:xfrm>
            <a:off x="539552" y="1131590"/>
            <a:ext cx="7848872" cy="3394472"/>
          </a:xfrm>
        </p:spPr>
        <p:txBody>
          <a:bodyPr>
            <a:normAutofit/>
          </a:bodyPr>
          <a:lstStyle/>
          <a:p>
            <a:pPr marL="0" indent="0">
              <a:buNone/>
            </a:pPr>
            <a:r>
              <a:rPr lang="nl-NL" sz="2400" dirty="0" smtClean="0"/>
              <a:t>1.Geen zinnige zorg zonder een zinnige diagnose</a:t>
            </a:r>
          </a:p>
          <a:p>
            <a:pPr marL="457200" indent="-457200">
              <a:buAutoNum type="arabicPeriod"/>
            </a:pPr>
            <a:endParaRPr lang="nl-NL" sz="2400" dirty="0" smtClean="0"/>
          </a:p>
          <a:p>
            <a:pPr marL="0" indent="0">
              <a:buNone/>
            </a:pPr>
            <a:r>
              <a:rPr lang="nl-NL" sz="2400" dirty="0" smtClean="0"/>
              <a:t>2. Rugklachten zijn net zo specifiek/aspecifiek als buikklachten</a:t>
            </a:r>
            <a:endParaRPr lang="nl-NL" sz="2400" dirty="0"/>
          </a:p>
          <a:p>
            <a:pPr marL="0" indent="0">
              <a:buNone/>
            </a:pPr>
            <a:endParaRPr lang="nl-NL" sz="2400" dirty="0" smtClean="0"/>
          </a:p>
          <a:p>
            <a:pPr marL="0" indent="0">
              <a:buNone/>
            </a:pPr>
            <a:r>
              <a:rPr lang="nl-NL" sz="2400" dirty="0" smtClean="0"/>
              <a:t>3. Kans is een gemiste kans</a:t>
            </a:r>
            <a:endParaRPr lang="nl-NL" sz="2400" dirty="0"/>
          </a:p>
        </p:txBody>
      </p:sp>
    </p:spTree>
    <p:extLst>
      <p:ext uri="{BB962C8B-B14F-4D97-AF65-F5344CB8AC3E}">
        <p14:creationId xmlns:p14="http://schemas.microsoft.com/office/powerpoint/2010/main" xmlns="" val="5589404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Voorbeeld casuïstiek</a:t>
            </a:r>
            <a:endParaRPr lang="nl-NL" dirty="0"/>
          </a:p>
        </p:txBody>
      </p:sp>
      <p:sp>
        <p:nvSpPr>
          <p:cNvPr id="3" name="Tijdelijke aanduiding voor inhoud 2"/>
          <p:cNvSpPr>
            <a:spLocks noGrp="1"/>
          </p:cNvSpPr>
          <p:nvPr>
            <p:ph idx="1"/>
          </p:nvPr>
        </p:nvSpPr>
        <p:spPr/>
        <p:txBody>
          <a:bodyPr/>
          <a:lstStyle/>
          <a:p>
            <a:r>
              <a:rPr lang="nl-NL" dirty="0" err="1" smtClean="0"/>
              <a:t>Rodriguez</a:t>
            </a:r>
            <a:endParaRPr lang="nl-NL" dirty="0" smtClean="0"/>
          </a:p>
          <a:p>
            <a:r>
              <a:rPr lang="nl-NL" dirty="0" smtClean="0"/>
              <a:t>Casus </a:t>
            </a:r>
            <a:r>
              <a:rPr lang="nl-NL" dirty="0" err="1" smtClean="0"/>
              <a:t>boris</a:t>
            </a:r>
            <a:endParaRPr lang="nl-NL" dirty="0" smtClean="0"/>
          </a:p>
          <a:p>
            <a:endParaRPr lang="nl-NL" dirty="0"/>
          </a:p>
        </p:txBody>
      </p:sp>
    </p:spTree>
    <p:extLst>
      <p:ext uri="{BB962C8B-B14F-4D97-AF65-F5344CB8AC3E}">
        <p14:creationId xmlns:p14="http://schemas.microsoft.com/office/powerpoint/2010/main" xmlns="" val="322410502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a:xfrm>
            <a:off x="0" y="205979"/>
            <a:ext cx="8686800" cy="857250"/>
          </a:xfrm>
        </p:spPr>
        <p:txBody>
          <a:bodyPr>
            <a:normAutofit fontScale="90000"/>
          </a:bodyPr>
          <a:lstStyle/>
          <a:p>
            <a:r>
              <a:rPr lang="nl-NL" sz="2800" dirty="0" smtClean="0"/>
              <a:t>Musculo</a:t>
            </a:r>
            <a:r>
              <a:rPr lang="nl-NL" sz="2800" dirty="0"/>
              <a:t>s</a:t>
            </a:r>
            <a:r>
              <a:rPr lang="nl-NL" sz="2800" dirty="0" smtClean="0"/>
              <a:t>keletale </a:t>
            </a:r>
            <a:r>
              <a:rPr lang="nl-NL" sz="2800" dirty="0"/>
              <a:t>geneeskunde</a:t>
            </a:r>
            <a:br>
              <a:rPr lang="nl-NL" sz="2800" dirty="0"/>
            </a:br>
            <a:r>
              <a:rPr lang="nl-NL" sz="2800" dirty="0"/>
              <a:t>(Manual </a:t>
            </a:r>
            <a:r>
              <a:rPr lang="nl-NL" sz="2800" dirty="0" err="1" smtClean="0"/>
              <a:t>Medicine</a:t>
            </a:r>
            <a:r>
              <a:rPr lang="nl-NL" sz="2800" dirty="0" smtClean="0"/>
              <a:t>)</a:t>
            </a:r>
            <a:endParaRPr lang="nl-NL" sz="2800" dirty="0"/>
          </a:p>
        </p:txBody>
      </p:sp>
      <p:sp>
        <p:nvSpPr>
          <p:cNvPr id="3" name="Tijdelijke aanduiding voor inhoud 2"/>
          <p:cNvSpPr>
            <a:spLocks noGrp="1"/>
          </p:cNvSpPr>
          <p:nvPr>
            <p:ph idx="1"/>
          </p:nvPr>
        </p:nvSpPr>
        <p:spPr/>
        <p:txBody>
          <a:bodyPr>
            <a:normAutofit fontScale="85000" lnSpcReduction="10000"/>
          </a:bodyPr>
          <a:lstStyle/>
          <a:p>
            <a:r>
              <a:rPr lang="nl-NL" sz="3000" dirty="0"/>
              <a:t>Gaat uit van </a:t>
            </a:r>
            <a:r>
              <a:rPr lang="nl-NL" sz="3000" dirty="0" smtClean="0"/>
              <a:t>stand </a:t>
            </a:r>
            <a:r>
              <a:rPr lang="nl-NL" sz="3000" dirty="0"/>
              <a:t>en functie gewrichten </a:t>
            </a:r>
            <a:r>
              <a:rPr lang="nl-NL" sz="3000" dirty="0" smtClean="0"/>
              <a:t>inclusief beweegketen</a:t>
            </a:r>
            <a:endParaRPr lang="nl-NL" sz="3000" dirty="0"/>
          </a:p>
          <a:p>
            <a:endParaRPr lang="nl-NL" sz="3000" dirty="0"/>
          </a:p>
          <a:p>
            <a:r>
              <a:rPr lang="nl-NL" sz="3000" dirty="0" smtClean="0"/>
              <a:t>Eén loket voor geïntegreerde zorg voor het bewegingsapparaat</a:t>
            </a:r>
            <a:endParaRPr lang="nl-NL" sz="3000" dirty="0"/>
          </a:p>
          <a:p>
            <a:endParaRPr lang="nl-NL" sz="3000" dirty="0"/>
          </a:p>
          <a:p>
            <a:r>
              <a:rPr lang="nl-NL" sz="3000" dirty="0" smtClean="0"/>
              <a:t>Discipline die continu </a:t>
            </a:r>
            <a:r>
              <a:rPr lang="nl-NL" sz="3000" dirty="0"/>
              <a:t>schakelt tussen </a:t>
            </a:r>
            <a:r>
              <a:rPr lang="nl-NL" sz="3000" dirty="0" smtClean="0"/>
              <a:t>structuurdiagnoses </a:t>
            </a:r>
            <a:r>
              <a:rPr lang="nl-NL" sz="3000" dirty="0"/>
              <a:t>(ICD-10), </a:t>
            </a:r>
            <a:r>
              <a:rPr lang="nl-NL" sz="3000" dirty="0" smtClean="0"/>
              <a:t>ICPC en (reversibele) functiestoornissen </a:t>
            </a:r>
            <a:r>
              <a:rPr lang="nl-NL" sz="3000" dirty="0"/>
              <a:t>(ICF) </a:t>
            </a:r>
          </a:p>
          <a:p>
            <a:endParaRPr lang="nl-NL" dirty="0"/>
          </a:p>
          <a:p>
            <a:endParaRPr lang="nl-NL" dirty="0"/>
          </a:p>
        </p:txBody>
      </p:sp>
    </p:spTree>
    <p:extLst>
      <p:ext uri="{BB962C8B-B14F-4D97-AF65-F5344CB8AC3E}">
        <p14:creationId xmlns:p14="http://schemas.microsoft.com/office/powerpoint/2010/main" xmlns="" val="4031338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51470"/>
            <a:ext cx="8229600" cy="867743"/>
          </a:xfrm>
        </p:spPr>
        <p:txBody>
          <a:bodyPr>
            <a:noAutofit/>
          </a:bodyPr>
          <a:lstStyle/>
          <a:p>
            <a:r>
              <a:rPr lang="nl-NL" sz="3200" dirty="0" smtClean="0"/>
              <a:t>Profiel registratie MSK past binnen huidige zorgpolitiek</a:t>
            </a:r>
            <a:endParaRPr lang="nl-NL" sz="3200" dirty="0"/>
          </a:p>
        </p:txBody>
      </p:sp>
      <p:sp>
        <p:nvSpPr>
          <p:cNvPr id="3" name="Tijdelijke aanduiding voor inhoud 2"/>
          <p:cNvSpPr>
            <a:spLocks noGrp="1"/>
          </p:cNvSpPr>
          <p:nvPr>
            <p:ph idx="1"/>
          </p:nvPr>
        </p:nvSpPr>
        <p:spPr>
          <a:xfrm>
            <a:off x="457200" y="1131590"/>
            <a:ext cx="8229600" cy="3463033"/>
          </a:xfrm>
        </p:spPr>
        <p:txBody>
          <a:bodyPr>
            <a:normAutofit fontScale="92500" lnSpcReduction="10000"/>
          </a:bodyPr>
          <a:lstStyle/>
          <a:p>
            <a:r>
              <a:rPr lang="nl-NL" sz="2800" dirty="0" smtClean="0"/>
              <a:t>Substitutie van zorg: van duur naar duurzaam</a:t>
            </a:r>
          </a:p>
          <a:p>
            <a:r>
              <a:rPr lang="nl-NL" sz="2800" dirty="0" smtClean="0"/>
              <a:t>Zuinige en zinnige zorg (landelijke projecten VGZ)</a:t>
            </a:r>
          </a:p>
          <a:p>
            <a:r>
              <a:rPr lang="nl-NL" sz="2800" dirty="0" smtClean="0"/>
              <a:t>Value </a:t>
            </a:r>
            <a:r>
              <a:rPr lang="nl-NL" sz="2800" dirty="0" err="1" smtClean="0"/>
              <a:t>based</a:t>
            </a:r>
            <a:r>
              <a:rPr lang="nl-NL" sz="2800" dirty="0" smtClean="0"/>
              <a:t> </a:t>
            </a:r>
            <a:r>
              <a:rPr lang="nl-NL" sz="2800" dirty="0" err="1" smtClean="0"/>
              <a:t>healthcare</a:t>
            </a:r>
            <a:r>
              <a:rPr lang="nl-NL" sz="2800" dirty="0" smtClean="0"/>
              <a:t> (doelmatig)</a:t>
            </a:r>
          </a:p>
          <a:p>
            <a:r>
              <a:rPr lang="nl-NL" sz="2800" dirty="0" smtClean="0"/>
              <a:t>Differentiatie in de zorg (niet alles is aspecifiek)</a:t>
            </a:r>
          </a:p>
          <a:p>
            <a:r>
              <a:rPr lang="nl-NL" sz="2800" dirty="0" smtClean="0"/>
              <a:t>Vergrijzing/actief leven en degeneratieve aandoeningen</a:t>
            </a:r>
          </a:p>
          <a:p>
            <a:r>
              <a:rPr lang="nl-NL" sz="2800" dirty="0" smtClean="0"/>
              <a:t>Secundaire en tertiaire preventie</a:t>
            </a:r>
          </a:p>
          <a:p>
            <a:r>
              <a:rPr lang="nl-NL" sz="2800" dirty="0" smtClean="0"/>
              <a:t>Individueel zorgondernemerschap (eigen verantwoordelijkheid/leefstijl/</a:t>
            </a:r>
            <a:r>
              <a:rPr lang="nl-NL" sz="2800" dirty="0" err="1" smtClean="0"/>
              <a:t>etc</a:t>
            </a:r>
            <a:r>
              <a:rPr lang="nl-NL" sz="2800" dirty="0" smtClean="0"/>
              <a:t>)</a:t>
            </a:r>
          </a:p>
          <a:p>
            <a:endParaRPr lang="nl-NL" dirty="0" smtClean="0"/>
          </a:p>
          <a:p>
            <a:endParaRPr lang="nl-NL" dirty="0"/>
          </a:p>
        </p:txBody>
      </p:sp>
    </p:spTree>
    <p:extLst>
      <p:ext uri="{BB962C8B-B14F-4D97-AF65-F5344CB8AC3E}">
        <p14:creationId xmlns:p14="http://schemas.microsoft.com/office/powerpoint/2010/main" xmlns="" val="20681396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200" dirty="0" smtClean="0"/>
              <a:t>Waarom MSK geneeskunde?</a:t>
            </a:r>
            <a:endParaRPr lang="nl-NL" sz="3200" dirty="0"/>
          </a:p>
        </p:txBody>
      </p:sp>
      <p:sp>
        <p:nvSpPr>
          <p:cNvPr id="3" name="Tijdelijke aanduiding voor inhoud 2"/>
          <p:cNvSpPr>
            <a:spLocks noGrp="1"/>
          </p:cNvSpPr>
          <p:nvPr>
            <p:ph idx="1"/>
          </p:nvPr>
        </p:nvSpPr>
        <p:spPr>
          <a:xfrm>
            <a:off x="457200" y="1200151"/>
            <a:ext cx="8579296" cy="3394472"/>
          </a:xfrm>
        </p:spPr>
        <p:txBody>
          <a:bodyPr>
            <a:normAutofit/>
          </a:bodyPr>
          <a:lstStyle/>
          <a:p>
            <a:r>
              <a:rPr lang="nl-NL" sz="2400" dirty="0" smtClean="0"/>
              <a:t>Klachten bewegingsapparaat nr. 2 bij huisarts</a:t>
            </a:r>
          </a:p>
          <a:p>
            <a:r>
              <a:rPr lang="nl-NL" sz="2400" dirty="0" smtClean="0"/>
              <a:t>Kosten gerelateerd aan klachten bewegingsapparaat lopen op</a:t>
            </a:r>
          </a:p>
          <a:p>
            <a:r>
              <a:rPr lang="nl-NL" sz="2400" dirty="0" smtClean="0"/>
              <a:t>Vergrijzing en stijging pensioenleeftijd</a:t>
            </a:r>
          </a:p>
          <a:p>
            <a:r>
              <a:rPr lang="nl-NL" sz="2400" dirty="0" smtClean="0"/>
              <a:t>Huidige richtlijnen niet conform </a:t>
            </a:r>
            <a:r>
              <a:rPr lang="nl-NL" sz="2400" dirty="0" err="1" smtClean="0"/>
              <a:t>zorgveld</a:t>
            </a:r>
            <a:r>
              <a:rPr lang="nl-NL" sz="2400" dirty="0" smtClean="0"/>
              <a:t> anno 2018</a:t>
            </a:r>
            <a:endParaRPr lang="nl-NL" sz="2400" dirty="0"/>
          </a:p>
        </p:txBody>
      </p:sp>
    </p:spTree>
    <p:extLst>
      <p:ext uri="{BB962C8B-B14F-4D97-AF65-F5344CB8AC3E}">
        <p14:creationId xmlns:p14="http://schemas.microsoft.com/office/powerpoint/2010/main" xmlns="" val="29183339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One</a:t>
            </a:r>
            <a:r>
              <a:rPr lang="nl-NL" dirty="0" smtClean="0"/>
              <a:t> </a:t>
            </a:r>
            <a:r>
              <a:rPr lang="nl-NL" dirty="0" err="1" smtClean="0"/>
              <a:t>size</a:t>
            </a:r>
            <a:r>
              <a:rPr lang="nl-NL" dirty="0" smtClean="0"/>
              <a:t> fits all</a:t>
            </a:r>
            <a:endParaRPr lang="nl-NL" dirty="0"/>
          </a:p>
        </p:txBody>
      </p:sp>
      <p:pic>
        <p:nvPicPr>
          <p:cNvPr id="4" name="Afbeelding 3"/>
          <p:cNvPicPr>
            <a:picLocks noChangeAspect="1"/>
          </p:cNvPicPr>
          <p:nvPr/>
        </p:nvPicPr>
        <p:blipFill>
          <a:blip r:embed="rId2" cstate="print"/>
          <a:stretch>
            <a:fillRect/>
          </a:stretch>
        </p:blipFill>
        <p:spPr>
          <a:xfrm>
            <a:off x="538665" y="1419622"/>
            <a:ext cx="3784600" cy="3168352"/>
          </a:xfrm>
          <a:prstGeom prst="rect">
            <a:avLst/>
          </a:prstGeom>
        </p:spPr>
      </p:pic>
      <p:sp>
        <p:nvSpPr>
          <p:cNvPr id="5" name="Tekstvak 4"/>
          <p:cNvSpPr txBox="1"/>
          <p:nvPr/>
        </p:nvSpPr>
        <p:spPr>
          <a:xfrm>
            <a:off x="4617916" y="2350396"/>
            <a:ext cx="4097772" cy="1754327"/>
          </a:xfrm>
          <a:prstGeom prst="rect">
            <a:avLst/>
          </a:prstGeom>
          <a:noFill/>
        </p:spPr>
        <p:txBody>
          <a:bodyPr wrap="none" rtlCol="0">
            <a:spAutoFit/>
          </a:bodyPr>
          <a:lstStyle/>
          <a:p>
            <a:r>
              <a:rPr lang="nl-NL" sz="3600" dirty="0">
                <a:solidFill>
                  <a:srgbClr val="FF0000"/>
                </a:solidFill>
              </a:rPr>
              <a:t>BLIJF ACTIEF</a:t>
            </a:r>
          </a:p>
          <a:p>
            <a:r>
              <a:rPr lang="nl-NL" sz="3600" dirty="0">
                <a:solidFill>
                  <a:srgbClr val="FF0000"/>
                </a:solidFill>
              </a:rPr>
              <a:t>VOORKOM BEDRUST</a:t>
            </a:r>
          </a:p>
          <a:p>
            <a:r>
              <a:rPr lang="nl-NL" sz="3600" dirty="0">
                <a:solidFill>
                  <a:srgbClr val="FF0000"/>
                </a:solidFill>
              </a:rPr>
              <a:t>STEL GERUST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One</a:t>
            </a:r>
            <a:r>
              <a:rPr lang="nl-NL" dirty="0" smtClean="0"/>
              <a:t> </a:t>
            </a:r>
            <a:r>
              <a:rPr lang="nl-NL" dirty="0" err="1" smtClean="0"/>
              <a:t>size</a:t>
            </a:r>
            <a:r>
              <a:rPr lang="nl-NL" dirty="0" smtClean="0"/>
              <a:t> fits </a:t>
            </a:r>
            <a:r>
              <a:rPr lang="nl-NL" dirty="0" err="1" smtClean="0"/>
              <a:t>nobody</a:t>
            </a:r>
            <a:endParaRPr lang="nl-NL" dirty="0"/>
          </a:p>
        </p:txBody>
      </p:sp>
      <p:sp>
        <p:nvSpPr>
          <p:cNvPr id="3" name="Tijdelijke aanduiding voor inhoud 2"/>
          <p:cNvSpPr>
            <a:spLocks noGrp="1"/>
          </p:cNvSpPr>
          <p:nvPr>
            <p:ph idx="1"/>
          </p:nvPr>
        </p:nvSpPr>
        <p:spPr/>
        <p:txBody>
          <a:bodyPr>
            <a:normAutofit fontScale="85000" lnSpcReduction="20000"/>
          </a:bodyPr>
          <a:lstStyle/>
          <a:p>
            <a:r>
              <a:rPr lang="nl-NL" altLang="nl-NL" dirty="0" smtClean="0"/>
              <a:t>Afwachten </a:t>
            </a:r>
            <a:r>
              <a:rPr lang="nl-NL" altLang="nl-NL" dirty="0" smtClean="0">
                <a:solidFill>
                  <a:srgbClr val="FF0000"/>
                </a:solidFill>
              </a:rPr>
              <a:t>hoe lang?</a:t>
            </a:r>
            <a:endParaRPr lang="nl-NL" altLang="nl-NL" dirty="0" smtClean="0"/>
          </a:p>
          <a:p>
            <a:r>
              <a:rPr lang="nl-NL" altLang="nl-NL" dirty="0" smtClean="0"/>
              <a:t>Activeren </a:t>
            </a:r>
            <a:r>
              <a:rPr lang="nl-NL" altLang="nl-NL" dirty="0" smtClean="0">
                <a:solidFill>
                  <a:srgbClr val="FF0000"/>
                </a:solidFill>
              </a:rPr>
              <a:t>wanneer wat en hoeveel?</a:t>
            </a:r>
            <a:endParaRPr lang="nl-NL" altLang="nl-NL" dirty="0" smtClean="0">
              <a:solidFill>
                <a:srgbClr val="000000"/>
              </a:solidFill>
            </a:endParaRPr>
          </a:p>
          <a:p>
            <a:r>
              <a:rPr lang="nl-NL" altLang="nl-NL" dirty="0" err="1" smtClean="0"/>
              <a:t>NSAID’s</a:t>
            </a:r>
            <a:r>
              <a:rPr lang="nl-NL" altLang="nl-NL" dirty="0" smtClean="0"/>
              <a:t> </a:t>
            </a:r>
            <a:r>
              <a:rPr lang="nl-NL" altLang="nl-NL" dirty="0" smtClean="0">
                <a:solidFill>
                  <a:srgbClr val="FF0000"/>
                </a:solidFill>
              </a:rPr>
              <a:t>en als de patiënt die niet verdraagt?</a:t>
            </a:r>
            <a:endParaRPr lang="nl-NL" altLang="nl-NL" dirty="0" smtClean="0">
              <a:solidFill>
                <a:srgbClr val="000000"/>
              </a:solidFill>
            </a:endParaRPr>
          </a:p>
          <a:p>
            <a:r>
              <a:rPr lang="nl-NL" altLang="nl-NL" dirty="0" smtClean="0"/>
              <a:t>Eventueel FT/MT </a:t>
            </a:r>
            <a:r>
              <a:rPr lang="nl-NL" altLang="nl-NL" dirty="0" smtClean="0">
                <a:solidFill>
                  <a:srgbClr val="FF0000"/>
                </a:solidFill>
              </a:rPr>
              <a:t>heterogene behandeling</a:t>
            </a:r>
            <a:endParaRPr lang="nl-NL" altLang="nl-NL" dirty="0" smtClean="0"/>
          </a:p>
          <a:p>
            <a:r>
              <a:rPr lang="nl-NL" altLang="nl-NL" dirty="0" smtClean="0"/>
              <a:t>Aanvullende diagnostiek </a:t>
            </a:r>
            <a:r>
              <a:rPr lang="nl-NL" altLang="nl-NL" dirty="0" smtClean="0">
                <a:solidFill>
                  <a:srgbClr val="FF0000"/>
                </a:solidFill>
              </a:rPr>
              <a:t>beeldvorming zinloos tenzij</a:t>
            </a:r>
            <a:r>
              <a:rPr lang="mr-IN" altLang="nl-NL" dirty="0" smtClean="0">
                <a:solidFill>
                  <a:srgbClr val="FF0000"/>
                </a:solidFill>
              </a:rPr>
              <a:t>…</a:t>
            </a:r>
            <a:endParaRPr lang="nl-NL" altLang="nl-NL" dirty="0" smtClean="0">
              <a:solidFill>
                <a:srgbClr val="000000"/>
              </a:solidFill>
            </a:endParaRPr>
          </a:p>
          <a:p>
            <a:r>
              <a:rPr lang="nl-NL" altLang="nl-NL" dirty="0" smtClean="0"/>
              <a:t>Multidisciplinaire behandeling bij (dreigende) chroniciteit </a:t>
            </a:r>
            <a:r>
              <a:rPr lang="nl-NL" altLang="nl-NL" dirty="0" smtClean="0">
                <a:solidFill>
                  <a:srgbClr val="FF0000"/>
                </a:solidFill>
              </a:rPr>
              <a:t>verlegenheidsadvies op het moment dat het al te laat is</a:t>
            </a:r>
            <a:endParaRPr lang="nl-NL" altLang="nl-NL" dirty="0" smtClean="0"/>
          </a:p>
          <a:p>
            <a:endParaRPr lang="nl-NL"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fontScale="55000" lnSpcReduction="20000"/>
          </a:bodyPr>
          <a:lstStyle/>
          <a:p>
            <a:pPr marL="0" lvl="0" indent="0">
              <a:buNone/>
            </a:pPr>
            <a:r>
              <a:rPr lang="nl-NL" dirty="0" smtClean="0"/>
              <a:t>MSK-geneeskunde voorziet in een behoefte op het gebied van klachten </a:t>
            </a:r>
            <a:r>
              <a:rPr lang="nl-NL" dirty="0"/>
              <a:t>van het </a:t>
            </a:r>
            <a:r>
              <a:rPr lang="nl-NL" dirty="0" smtClean="0"/>
              <a:t>bewegingsapparaat </a:t>
            </a:r>
          </a:p>
          <a:p>
            <a:pPr marL="0" lvl="0" indent="0">
              <a:buNone/>
            </a:pPr>
            <a:endParaRPr lang="nl-NL" dirty="0" smtClean="0"/>
          </a:p>
          <a:p>
            <a:pPr marL="0" lvl="0" indent="0">
              <a:buNone/>
            </a:pPr>
            <a:r>
              <a:rPr lang="nl-NL" dirty="0" smtClean="0"/>
              <a:t>Achtergrond: effectieve diagnostiek en </a:t>
            </a:r>
            <a:r>
              <a:rPr lang="nl-NL" dirty="0"/>
              <a:t>behandeling </a:t>
            </a:r>
            <a:r>
              <a:rPr lang="nl-NL" dirty="0" smtClean="0"/>
              <a:t>is complex, vanwege de structuur</a:t>
            </a:r>
            <a:r>
              <a:rPr lang="nl-NL" dirty="0"/>
              <a:t> </a:t>
            </a:r>
            <a:r>
              <a:rPr lang="nl-NL" dirty="0" smtClean="0"/>
              <a:t>van het huidige zorgstelsel. Het bewegingsapparaat is deelgebied van verschillende specialisaties en er zijn weinig mogelijkheden binnen deze specialisaties tot conservatieve en/of minimaal invasieve (i.e. veilige en zuinige) zorg.   </a:t>
            </a:r>
            <a:endParaRPr lang="nl-NL" dirty="0"/>
          </a:p>
          <a:p>
            <a:pPr marL="0" indent="0">
              <a:buNone/>
            </a:pPr>
            <a:r>
              <a:rPr lang="nl-NL" dirty="0"/>
              <a:t> </a:t>
            </a:r>
          </a:p>
          <a:p>
            <a:pPr marL="0" lvl="0" indent="0">
              <a:buNone/>
            </a:pPr>
            <a:r>
              <a:rPr lang="nl-NL" dirty="0" smtClean="0"/>
              <a:t>Triage binnen MSK-geneeskunde kan leiden tot de </a:t>
            </a:r>
            <a:r>
              <a:rPr lang="nl-NL" dirty="0"/>
              <a:t>juiste zorg op de juiste </a:t>
            </a:r>
            <a:r>
              <a:rPr lang="nl-NL" dirty="0" smtClean="0"/>
              <a:t>plek (bijv. operatie indicaties, gerichte vraagstelling aan pijnpoli’s, geen tweedelijns zorg als het eerstelijns opgelost kan worden).</a:t>
            </a:r>
            <a:endParaRPr lang="nl-NL" dirty="0"/>
          </a:p>
          <a:p>
            <a:pPr marL="0" indent="0">
              <a:buNone/>
            </a:pPr>
            <a:r>
              <a:rPr lang="nl-NL" dirty="0"/>
              <a:t> </a:t>
            </a:r>
          </a:p>
          <a:p>
            <a:endParaRPr lang="nl-NL" dirty="0"/>
          </a:p>
        </p:txBody>
      </p:sp>
      <p:sp>
        <p:nvSpPr>
          <p:cNvPr id="4" name="Titel 3"/>
          <p:cNvSpPr>
            <a:spLocks noGrp="1"/>
          </p:cNvSpPr>
          <p:nvPr>
            <p:ph type="title"/>
          </p:nvPr>
        </p:nvSpPr>
        <p:spPr/>
        <p:txBody>
          <a:bodyPr>
            <a:normAutofit/>
          </a:bodyPr>
          <a:lstStyle/>
          <a:p>
            <a:r>
              <a:rPr lang="nl-NL" sz="3200" dirty="0" smtClean="0"/>
              <a:t>Waarom MSK-geneeskunde?</a:t>
            </a:r>
            <a:endParaRPr lang="nl-NL" sz="3200" dirty="0"/>
          </a:p>
        </p:txBody>
      </p:sp>
    </p:spTree>
    <p:extLst>
      <p:ext uri="{BB962C8B-B14F-4D97-AF65-F5344CB8AC3E}">
        <p14:creationId xmlns:p14="http://schemas.microsoft.com/office/powerpoint/2010/main" xmlns="" val="6963698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782</TotalTime>
  <Words>1854</Words>
  <Application>Microsoft Office PowerPoint</Application>
  <PresentationFormat>Diavoorstelling (16:9)</PresentationFormat>
  <Paragraphs>247</Paragraphs>
  <Slides>33</Slides>
  <Notes>14</Notes>
  <HiddenSlides>2</HiddenSlides>
  <MMClips>0</MMClips>
  <ScaleCrop>false</ScaleCrop>
  <HeadingPairs>
    <vt:vector size="6" baseType="variant">
      <vt:variant>
        <vt:lpstr>Thema</vt:lpstr>
      </vt:variant>
      <vt:variant>
        <vt:i4>1</vt:i4>
      </vt:variant>
      <vt:variant>
        <vt:lpstr>Ingesloten OLE-bronprogramma's</vt:lpstr>
      </vt:variant>
      <vt:variant>
        <vt:i4>1</vt:i4>
      </vt:variant>
      <vt:variant>
        <vt:lpstr>Diatitels</vt:lpstr>
      </vt:variant>
      <vt:variant>
        <vt:i4>33</vt:i4>
      </vt:variant>
    </vt:vector>
  </HeadingPairs>
  <TitlesOfParts>
    <vt:vector size="35" baseType="lpstr">
      <vt:lpstr>Office-thema</vt:lpstr>
      <vt:lpstr>Document</vt:lpstr>
      <vt:lpstr>Profiel registratie  MSK-geneeskunde</vt:lpstr>
      <vt:lpstr>MSK geneeskunde:</vt:lpstr>
      <vt:lpstr>Dia 3</vt:lpstr>
      <vt:lpstr>Musculoskeletale geneeskunde (Manual Medicine)</vt:lpstr>
      <vt:lpstr>Profiel registratie MSK past binnen huidige zorgpolitiek</vt:lpstr>
      <vt:lpstr>Waarom MSK geneeskunde?</vt:lpstr>
      <vt:lpstr>One size fits all</vt:lpstr>
      <vt:lpstr>One size fits nobody</vt:lpstr>
      <vt:lpstr>Waarom MSK-geneeskunde?</vt:lpstr>
      <vt:lpstr>Aanvullend op:</vt:lpstr>
      <vt:lpstr>Aanvullend op:</vt:lpstr>
      <vt:lpstr>Wat in de 1e lijn kan gaat naar de 1e lijn</vt:lpstr>
      <vt:lpstr>Dia 13</vt:lpstr>
      <vt:lpstr>Diagnose</vt:lpstr>
      <vt:lpstr>Mechanisch versus niet mechanisch</vt:lpstr>
      <vt:lpstr>Behandeling</vt:lpstr>
      <vt:lpstr>Dia 17</vt:lpstr>
      <vt:lpstr>Dia 18</vt:lpstr>
      <vt:lpstr>Doelgroep</vt:lpstr>
      <vt:lpstr>Casus 1, Mw L, 25 jr</vt:lpstr>
      <vt:lpstr>MSK onderzoek</vt:lpstr>
      <vt:lpstr>Casus 2 Mw A. 44 jr</vt:lpstr>
      <vt:lpstr>Conclusie: klachten gehele linkerbeen zonder duidelijke oorzaak op aanvullend onderzoek</vt:lpstr>
      <vt:lpstr>MSK onderzoek</vt:lpstr>
      <vt:lpstr>Dia 25</vt:lpstr>
      <vt:lpstr>Casus 3 Mw 75 jr</vt:lpstr>
      <vt:lpstr>MSK onderzoek</vt:lpstr>
      <vt:lpstr>MSK behandeling</vt:lpstr>
      <vt:lpstr>Voorbeeld casus 2</vt:lpstr>
      <vt:lpstr>Conclusie</vt:lpstr>
      <vt:lpstr>Dia 31</vt:lpstr>
      <vt:lpstr>Stellingen</vt:lpstr>
      <vt:lpstr>Voorbeeld casuïstiek</vt:lpstr>
    </vt:vector>
  </TitlesOfParts>
  <Company>VPO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administrator</dc:creator>
  <cp:lastModifiedBy>administrator</cp:lastModifiedBy>
  <cp:revision>92</cp:revision>
  <dcterms:created xsi:type="dcterms:W3CDTF">2017-08-22T08:44:16Z</dcterms:created>
  <dcterms:modified xsi:type="dcterms:W3CDTF">2018-10-02T08:05:35Z</dcterms:modified>
</cp:coreProperties>
</file>